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Fira Sans Extra Condensed Medium" panose="020B0604020202020204" charset="0"/>
      <p:regular r:id="rId44"/>
      <p:bold r:id="rId45"/>
      <p:italic r:id="rId46"/>
      <p:boldItalic r:id="rId47"/>
    </p:embeddedFont>
    <p:embeddedFont>
      <p:font typeface="Josefin Sans" pitchFamily="2"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Open Sans ExtraBold" panose="020B0906030804020204" pitchFamily="34" charset="0"/>
      <p:bold r:id="rId56"/>
      <p:boldItalic r:id="rId57"/>
    </p:embeddedFont>
    <p:embeddedFont>
      <p:font typeface="Open Sans Medium" panose="020B0604020202020204" charset="0"/>
      <p:regular r:id="rId58"/>
      <p:bold r:id="rId59"/>
      <p:italic r:id="rId60"/>
      <p:boldItalic r:id="rId61"/>
    </p:embeddedFont>
    <p:embeddedFont>
      <p:font typeface="Open Sans SemiBold" panose="020B0706030804020204" pitchFamily="34" charset="0"/>
      <p:regular r:id="rId62"/>
      <p:bold r:id="rId63"/>
      <p:italic r:id="rId64"/>
      <p:boldItalic r:id="rId65"/>
    </p:embeddedFont>
    <p:embeddedFont>
      <p:font typeface="Overpass" panose="020B0604020202020204" charset="0"/>
      <p:regular r:id="rId66"/>
      <p:bold r:id="rId67"/>
      <p:italic r:id="rId68"/>
      <p:boldItalic r:id="rId69"/>
    </p:embeddedFont>
    <p:embeddedFont>
      <p:font typeface="Overpass Black" panose="020B0604020202020204" charset="0"/>
      <p:bold r:id="rId70"/>
      <p:boldItalic r:id="rId71"/>
    </p:embeddedFont>
    <p:embeddedFont>
      <p:font typeface="Overpass ExtraBold" panose="020B0604020202020204" charset="0"/>
      <p:bold r:id="rId72"/>
      <p:boldItalic r:id="rId73"/>
    </p:embeddedFont>
    <p:embeddedFont>
      <p:font typeface="Roboto" panose="02000000000000000000" pitchFamily="2" charset="0"/>
      <p:regular r:id="rId74"/>
      <p:bold r:id="rId75"/>
      <p:italic r:id="rId76"/>
      <p:boldItalic r:id="rId77"/>
    </p:embeddedFont>
    <p:embeddedFont>
      <p:font typeface="Roboto Medium"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9E0002-DBB8-437D-86A3-6F2AD0703565}">
  <a:tblStyle styleId="{169E0002-DBB8-437D-86A3-6F2AD07035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453"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font" Target="fonts/font3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font" Target="fonts/font3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font" Target="fonts/font3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2.fntdata"/><Relationship Id="rId66" Type="http://schemas.openxmlformats.org/officeDocument/2006/relationships/font" Target="fonts/font23.fntdata"/><Relationship Id="rId61" Type="http://schemas.openxmlformats.org/officeDocument/2006/relationships/font" Target="fonts/font18.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1255f332cb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1255f332cb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1255f332cbe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9" name="Google Shape;2219;g1255f332cb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1255f332cb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1255f332cb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6" name="Google Shape;2236;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1255f332c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1255f332c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11b44835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11b44835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11b44835736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11b44835736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1255f332cb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1255f332cb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9" name="Google Shape;212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a:p>
            <a:pPr marL="457200" lvl="0" indent="-298450" algn="l" rtl="0">
              <a:spcBef>
                <a:spcPts val="0"/>
              </a:spcBef>
              <a:spcAft>
                <a:spcPts val="0"/>
              </a:spcAft>
              <a:buSzPts val="1100"/>
              <a:buChar char="-"/>
            </a:pPr>
            <a:r>
              <a:rPr lang="en"/>
              <a:t>Why we chose this particular topic</a:t>
            </a:r>
            <a:endParaRPr/>
          </a:p>
          <a:p>
            <a:pPr marL="457200" lvl="0" indent="-298450" algn="l" rtl="0">
              <a:spcBef>
                <a:spcPts val="0"/>
              </a:spcBef>
              <a:spcAft>
                <a:spcPts val="0"/>
              </a:spcAft>
              <a:buSzPts val="1100"/>
              <a:buChar char="-"/>
            </a:pPr>
            <a:r>
              <a:rPr lang="en"/>
              <a:t>How we arrived at our problem statement </a:t>
            </a:r>
            <a:endParaRPr/>
          </a:p>
          <a:p>
            <a:pPr marL="457200" lvl="0" indent="-298450" algn="l" rtl="0">
              <a:spcBef>
                <a:spcPts val="0"/>
              </a:spcBef>
              <a:spcAft>
                <a:spcPts val="0"/>
              </a:spcAft>
              <a:buSzPts val="1100"/>
              <a:buChar char="-"/>
            </a:pPr>
            <a:r>
              <a:rPr lang="en"/>
              <a:t>Our problem definition </a:t>
            </a:r>
            <a:endParaRPr/>
          </a:p>
          <a:p>
            <a:pPr marL="0" lvl="0" indent="0" algn="l" rtl="0">
              <a:spcBef>
                <a:spcPts val="0"/>
              </a:spcBef>
              <a:spcAft>
                <a:spcPts val="0"/>
              </a:spcAft>
              <a:buNone/>
            </a:pPr>
            <a:endParaRPr/>
          </a:p>
          <a:p>
            <a:pPr marL="0" lvl="0" indent="0" algn="l" rtl="0">
              <a:spcBef>
                <a:spcPts val="0"/>
              </a:spcBef>
              <a:spcAft>
                <a:spcPts val="0"/>
              </a:spcAft>
              <a:buNone/>
            </a:pPr>
            <a:r>
              <a:rPr lang="en"/>
              <a:t>EDA</a:t>
            </a:r>
            <a:endParaRPr/>
          </a:p>
          <a:p>
            <a:pPr marL="457200" lvl="0" indent="-298450" algn="l" rtl="0">
              <a:spcBef>
                <a:spcPts val="0"/>
              </a:spcBef>
              <a:spcAft>
                <a:spcPts val="0"/>
              </a:spcAft>
              <a:buSzPts val="1100"/>
              <a:buChar char="-"/>
            </a:pPr>
            <a:r>
              <a:rPr lang="en"/>
              <a:t>Show the graphs for different factors for measuring the ladder score (which is the happiness index in this case)</a:t>
            </a:r>
            <a:endParaRPr/>
          </a:p>
          <a:p>
            <a:pPr marL="457200" lvl="0" indent="-298450" algn="l" rtl="0">
              <a:spcBef>
                <a:spcPts val="0"/>
              </a:spcBef>
              <a:spcAft>
                <a:spcPts val="0"/>
              </a:spcAft>
              <a:buSzPts val="1100"/>
              <a:buChar char="-"/>
            </a:pPr>
            <a:r>
              <a:rPr lang="en"/>
              <a:t>Explain how we compare between each factors to shortlist the factors that we have chosen </a:t>
            </a:r>
            <a:endParaRPr/>
          </a:p>
          <a:p>
            <a:pPr marL="457200" lvl="0" indent="-298450" algn="l" rtl="0">
              <a:spcBef>
                <a:spcPts val="0"/>
              </a:spcBef>
              <a:spcAft>
                <a:spcPts val="0"/>
              </a:spcAft>
              <a:buSzPts val="1100"/>
              <a:buChar char="-"/>
            </a:pPr>
            <a:r>
              <a:rPr lang="en"/>
              <a:t>Explain how we chose which region to train on </a:t>
            </a:r>
            <a:endParaRPr/>
          </a:p>
          <a:p>
            <a:pPr marL="0" lvl="0" indent="0" algn="l" rtl="0">
              <a:spcBef>
                <a:spcPts val="0"/>
              </a:spcBef>
              <a:spcAft>
                <a:spcPts val="0"/>
              </a:spcAft>
              <a:buNone/>
            </a:pPr>
            <a:endParaRPr/>
          </a:p>
          <a:p>
            <a:pPr marL="0" lvl="0" indent="0" algn="l" rtl="0">
              <a:spcBef>
                <a:spcPts val="0"/>
              </a:spcBef>
              <a:spcAft>
                <a:spcPts val="0"/>
              </a:spcAft>
              <a:buNone/>
            </a:pPr>
            <a:r>
              <a:rPr lang="en"/>
              <a:t>Machine Learning</a:t>
            </a:r>
            <a:endParaRPr/>
          </a:p>
          <a:p>
            <a:pPr marL="457200" lvl="0" indent="-298450" algn="l" rtl="0">
              <a:spcBef>
                <a:spcPts val="0"/>
              </a:spcBef>
              <a:spcAft>
                <a:spcPts val="0"/>
              </a:spcAft>
              <a:buSzPts val="1100"/>
              <a:buChar char="-"/>
            </a:pPr>
            <a:r>
              <a:rPr lang="en"/>
              <a:t>Explain how we chose the three training models </a:t>
            </a:r>
            <a:endParaRPr/>
          </a:p>
          <a:p>
            <a:pPr marL="457200" lvl="0" indent="-298450" algn="l" rtl="0">
              <a:spcBef>
                <a:spcPts val="0"/>
              </a:spcBef>
              <a:spcAft>
                <a:spcPts val="0"/>
              </a:spcAft>
              <a:buSzPts val="1100"/>
              <a:buChar char="-"/>
            </a:pPr>
            <a:r>
              <a:rPr lang="en"/>
              <a:t>Explain the results given by the three models </a:t>
            </a:r>
            <a:endParaRPr/>
          </a:p>
          <a:p>
            <a:pPr marL="457200" lvl="0" indent="-298450" algn="l" rtl="0">
              <a:spcBef>
                <a:spcPts val="0"/>
              </a:spcBef>
              <a:spcAft>
                <a:spcPts val="0"/>
              </a:spcAft>
              <a:buSzPts val="1100"/>
              <a:buChar char="-"/>
            </a:pPr>
            <a:r>
              <a:rPr lang="en"/>
              <a:t>Analyse on whether the models are good/can be improved/which model is the best </a:t>
            </a:r>
            <a:endParaRPr/>
          </a:p>
          <a:p>
            <a:pPr marL="0" lvl="0" indent="0" algn="l" rtl="0">
              <a:spcBef>
                <a:spcPts val="0"/>
              </a:spcBef>
              <a:spcAft>
                <a:spcPts val="0"/>
              </a:spcAft>
              <a:buNone/>
            </a:pPr>
            <a:endParaRPr/>
          </a:p>
          <a:p>
            <a:pPr marL="0" lvl="0" indent="0" algn="l" rtl="0">
              <a:spcBef>
                <a:spcPts val="0"/>
              </a:spcBef>
              <a:spcAft>
                <a:spcPts val="0"/>
              </a:spcAft>
              <a:buNone/>
            </a:pPr>
            <a:r>
              <a:rPr lang="en"/>
              <a:t>Analysis</a:t>
            </a:r>
            <a:endParaRPr/>
          </a:p>
          <a:p>
            <a:pPr marL="457200" lvl="0" indent="-298450" algn="l" rtl="0">
              <a:spcBef>
                <a:spcPts val="0"/>
              </a:spcBef>
              <a:spcAft>
                <a:spcPts val="0"/>
              </a:spcAft>
              <a:buSzPts val="1100"/>
              <a:buChar char="-"/>
            </a:pPr>
            <a:r>
              <a:rPr lang="en"/>
              <a:t>With the information found, what should we do? Eg prioritise on improving ___(factor)??????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1257ea050b8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1257ea050b8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257ea050b8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257ea050b8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11b44835736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11b44835736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11b44835736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11b44835736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11b44835736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11b44835736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11b44835736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4" name="Google Shape;2404;g11b44835736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11b44835736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11b44835736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1257ea050b8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1257ea050b8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11b44835736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11b44835736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11b44835736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11b44835736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11b44835736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11b44835736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11b4483573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11b4483573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11b44835736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11b44835736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11b44835736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11b44835736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1257ea050b8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1257ea050b8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1255f332cb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8" name="Google Shape;2518;g1255f332cb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1250e83b7d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1250e83b7d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8" name="Google Shape;2538;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g125981b10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 name="Google Shape;2544;g125981b10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11b44835736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11b44835736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8"/>
        <p:cNvGrpSpPr/>
        <p:nvPr/>
      </p:nvGrpSpPr>
      <p:grpSpPr>
        <a:xfrm>
          <a:off x="0" y="0"/>
          <a:ext cx="0" cy="0"/>
          <a:chOff x="0" y="0"/>
          <a:chExt cx="0" cy="0"/>
        </a:xfrm>
      </p:grpSpPr>
      <p:sp>
        <p:nvSpPr>
          <p:cNvPr id="2549" name="Google Shape;2549;ga7274a1822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0" name="Google Shape;2550;ga7274a1822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a9b21f1572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a9b21f1572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1255f332cb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1255f332cb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1255f332c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255f332c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1255f332cb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1255f332cb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Detecting of outliers: Even though there are data that seems to be unfitting in this data set, it it necessary to keep these data points as it is important to see why the happiness index of that particular country in that particular year is so high or so low.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freepik.com/" TargetMode="External"/><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22"/>
          <p:cNvSpPr txBox="1">
            <a:spLocks noGrp="1"/>
          </p:cNvSpPr>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8" name="Google Shape;1348;p22"/>
          <p:cNvSpPr txBox="1">
            <a:spLocks noGrp="1"/>
          </p:cNvSpPr>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9" name="Google Shape;1349;p22"/>
          <p:cNvSpPr txBox="1">
            <a:spLocks noGrp="1"/>
          </p:cNvSpPr>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0" name="Google Shape;1350;p22"/>
          <p:cNvSpPr txBox="1">
            <a:spLocks noGrp="1"/>
          </p:cNvSpPr>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1" name="Google Shape;1351;p22"/>
          <p:cNvSpPr txBox="1">
            <a:spLocks noGrp="1"/>
          </p:cNvSpPr>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2" name="Google Shape;1352;p22"/>
          <p:cNvSpPr txBox="1">
            <a:spLocks noGrp="1"/>
          </p:cNvSpPr>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3" name="Google Shape;1353;p22"/>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354" name="Google Shape;1354;p22"/>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5" name="Google Shape;1355;p22"/>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6" name="Google Shape;1356;p22"/>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7" name="Google Shape;1357;p22"/>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8" name="Google Shape;1358;p22"/>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9" name="Google Shape;1359;p22"/>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txBox="1">
            <a:spLocks noGrp="1"/>
          </p:cNvSpPr>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30"/>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36" name="Google Shape;1836;p30"/>
          <p:cNvSpPr txBox="1">
            <a:spLocks noGrp="1"/>
          </p:cNvSpPr>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200" b="1">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200" b="1">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lang="en" sz="12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7" name="Google Shape;417;p7"/>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2"/>
        <p:cNvGrpSpPr/>
        <p:nvPr/>
      </p:nvGrpSpPr>
      <p:grpSpPr>
        <a:xfrm>
          <a:off x="0" y="0"/>
          <a:ext cx="0" cy="0"/>
          <a:chOff x="0" y="0"/>
          <a:chExt cx="0" cy="0"/>
        </a:xfrm>
      </p:grpSpPr>
      <p:sp>
        <p:nvSpPr>
          <p:cNvPr id="583" name="Google Shape;583;p10"/>
          <p:cNvSpPr txBox="1">
            <a:spLocks noGrp="1"/>
          </p:cNvSpPr>
          <p:nvPr>
            <p:ph type="title"/>
          </p:nvPr>
        </p:nvSpPr>
        <p:spPr>
          <a:xfrm>
            <a:off x="720000" y="3314050"/>
            <a:ext cx="7704000" cy="12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4.png"/><Relationship Id="rId5" Type="http://schemas.openxmlformats.org/officeDocument/2006/relationships/image" Target="../media/image3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4.xml"/><Relationship Id="rId7" Type="http://schemas.openxmlformats.org/officeDocument/2006/relationships/image" Target="../media/image2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notesSlide" Target="../notesSlides/notesSlide13.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4.png"/><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0.png"/><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3.xml"/><Relationship Id="rId7" Type="http://schemas.openxmlformats.org/officeDocument/2006/relationships/image" Target="../media/image28.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4.png"/><Relationship Id="rId5" Type="http://schemas.openxmlformats.org/officeDocument/2006/relationships/image" Target="../media/image4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3.xml"/><Relationship Id="rId7" Type="http://schemas.openxmlformats.org/officeDocument/2006/relationships/image" Target="../media/image44.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slideLayout" Target="../slideLayouts/slideLayout11.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notesSlide" Target="../notesSlides/notesSlide25.xml"/><Relationship Id="rId9" Type="http://schemas.openxmlformats.org/officeDocument/2006/relationships/image" Target="../media/image49.png"/><Relationship Id="rId1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3.xml"/><Relationship Id="rId7" Type="http://schemas.openxmlformats.org/officeDocument/2006/relationships/image" Target="../media/image55.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4.png"/><Relationship Id="rId5" Type="http://schemas.openxmlformats.org/officeDocument/2006/relationships/image" Target="../media/image4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slideLayout" Target="../slideLayouts/slideLayout11.xml"/><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notesSlide" Target="../notesSlides/notesSlide29.xml"/><Relationship Id="rId9" Type="http://schemas.openxmlformats.org/officeDocument/2006/relationships/image" Target="../media/image60.pn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3.xml"/><Relationship Id="rId7" Type="http://schemas.openxmlformats.org/officeDocument/2006/relationships/image" Target="../media/image66.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2.png"/><Relationship Id="rId5" Type="http://schemas.openxmlformats.org/officeDocument/2006/relationships/image" Target="../media/image65.png"/><Relationship Id="rId4" Type="http://schemas.openxmlformats.org/officeDocument/2006/relationships/notesSlide" Target="../notesSlides/notesSlide32.xml"/><Relationship Id="rId9"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slideLayout" Target="../slideLayouts/slideLayout11.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notesSlide" Target="../notesSlides/notesSlide33.xml"/><Relationship Id="rId9" Type="http://schemas.openxmlformats.org/officeDocument/2006/relationships/image" Target="../media/image72.png"/><Relationship Id="rId1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4.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4.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4.xml"/><Relationship Id="rId7" Type="http://schemas.openxmlformats.org/officeDocument/2006/relationships/image" Target="../media/image78.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41.png"/><Relationship Id="rId5" Type="http://schemas.openxmlformats.org/officeDocument/2006/relationships/image" Target="../media/image7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4.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24.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2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24.png"/><Relationship Id="rId4"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3.xml"/><Relationship Id="rId7" Type="http://schemas.openxmlformats.org/officeDocument/2006/relationships/image" Target="../media/image2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notesSlide" Target="../notesSlides/notesSlide8.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36"/>
          <p:cNvPicPr preferRelativeResize="0"/>
          <p:nvPr/>
        </p:nvPicPr>
        <p:blipFill>
          <a:blip r:embed="rId5">
            <a:alphaModFix amt="74000"/>
          </a:blip>
          <a:stretch>
            <a:fill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a:blip r:embed="rId6">
            <a:alphaModFix amt="74000"/>
          </a:blip>
          <a:stretch>
            <a:fill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a:blip r:embed="rId7">
            <a:alphaModFix amt="47000"/>
          </a:blip>
          <a:stretch>
            <a:fillRect/>
          </a:stretch>
        </p:blipFill>
        <p:spPr>
          <a:xfrm>
            <a:off x="1808452" y="227299"/>
            <a:ext cx="5527099" cy="4562724"/>
          </a:xfrm>
          <a:prstGeom prst="rect">
            <a:avLst/>
          </a:prstGeom>
          <a:noFill/>
          <a:ln>
            <a:noFill/>
          </a:ln>
        </p:spPr>
      </p:pic>
      <p:sp>
        <p:nvSpPr>
          <p:cNvPr id="2124" name="Google Shape;2124;p36"/>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SC1015 Mini Project</a:t>
            </a:r>
            <a:endParaRPr dirty="0"/>
          </a:p>
        </p:txBody>
      </p:sp>
      <p:sp>
        <p:nvSpPr>
          <p:cNvPr id="2125" name="Google Shape;2125;p36"/>
          <p:cNvSpPr txBox="1">
            <a:spLocks noGrp="1"/>
          </p:cNvSpPr>
          <p:nvPr>
            <p:ph type="subTitle" idx="1"/>
          </p:nvPr>
        </p:nvSpPr>
        <p:spPr>
          <a:xfrm>
            <a:off x="715286" y="3474236"/>
            <a:ext cx="770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Anusree Sreekumar (U2130223K)</a:t>
            </a:r>
            <a:endParaRPr b="1" dirty="0"/>
          </a:p>
          <a:p>
            <a:pPr marL="0" lvl="0" indent="0" algn="ctr" rtl="0">
              <a:spcBef>
                <a:spcPts val="0"/>
              </a:spcBef>
              <a:spcAft>
                <a:spcPts val="0"/>
              </a:spcAft>
              <a:buNone/>
            </a:pPr>
            <a:r>
              <a:rPr lang="en" b="1" dirty="0"/>
              <a:t>Aruna D/O Vadivelu (U2130195C)</a:t>
            </a:r>
            <a:endParaRPr b="1" dirty="0"/>
          </a:p>
          <a:p>
            <a:pPr marL="0" lvl="0" indent="0" algn="ctr" rtl="0">
              <a:spcBef>
                <a:spcPts val="0"/>
              </a:spcBef>
              <a:spcAft>
                <a:spcPts val="0"/>
              </a:spcAft>
              <a:buNone/>
            </a:pPr>
            <a:r>
              <a:rPr lang="en" b="1" dirty="0"/>
              <a:t>Shi Xinyu (U2130764L)</a:t>
            </a:r>
            <a:endParaRPr b="1" dirty="0"/>
          </a:p>
        </p:txBody>
      </p:sp>
      <p:sp>
        <p:nvSpPr>
          <p:cNvPr id="2126" name="Google Shape;2126;p36"/>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udio 8">
            <a:hlinkClick r:id="" action="ppaction://media"/>
            <a:extLst>
              <a:ext uri="{FF2B5EF4-FFF2-40B4-BE49-F238E27FC236}">
                <a16:creationId xmlns:a16="http://schemas.microsoft.com/office/drawing/2014/main" id="{41509699-60F3-4684-94CC-DF365E46C8A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
        <p:nvSpPr>
          <p:cNvPr id="10" name="TextBox 9">
            <a:extLst>
              <a:ext uri="{FF2B5EF4-FFF2-40B4-BE49-F238E27FC236}">
                <a16:creationId xmlns:a16="http://schemas.microsoft.com/office/drawing/2014/main" id="{47FB8CC5-4145-41A2-B1D5-17DE0F6DE64B}"/>
              </a:ext>
            </a:extLst>
          </p:cNvPr>
          <p:cNvSpPr txBox="1"/>
          <p:nvPr/>
        </p:nvSpPr>
        <p:spPr>
          <a:xfrm>
            <a:off x="3262054" y="3183275"/>
            <a:ext cx="2610464" cy="338554"/>
          </a:xfrm>
          <a:prstGeom prst="rect">
            <a:avLst/>
          </a:prstGeom>
          <a:noFill/>
        </p:spPr>
        <p:txBody>
          <a:bodyPr wrap="square" rtlCol="0">
            <a:spAutoFit/>
          </a:bodyPr>
          <a:lstStyle/>
          <a:p>
            <a:pPr algn="ctr"/>
            <a:r>
              <a:rPr lang="en-SG" sz="1600" b="1" dirty="0">
                <a:latin typeface="Open Sans" panose="020B0606030504020204" pitchFamily="34" charset="0"/>
                <a:ea typeface="Open Sans" panose="020B0606030504020204" pitchFamily="34" charset="0"/>
                <a:cs typeface="Open Sans" panose="020B0606030504020204" pitchFamily="34" charset="0"/>
              </a:rPr>
              <a:t>ECAD1</a:t>
            </a:r>
          </a:p>
        </p:txBody>
      </p:sp>
    </p:spTree>
  </p:cSld>
  <p:clrMapOvr>
    <a:masterClrMapping/>
  </p:clrMapOvr>
  <mc:AlternateContent xmlns:mc="http://schemas.openxmlformats.org/markup-compatibility/2006" xmlns:p14="http://schemas.microsoft.com/office/powerpoint/2010/main">
    <mc:Choice Requires="p14">
      <p:transition spd="slow" p14:dur="2000" advTm="8345"/>
    </mc:Choice>
    <mc:Fallback xmlns="">
      <p:transition spd="slow" advTm="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45"/>
          <p:cNvSpPr txBox="1">
            <a:spLocks noGrp="1"/>
          </p:cNvSpPr>
          <p:nvPr>
            <p:ph type="ctrTitle" idx="4294967295"/>
          </p:nvPr>
        </p:nvSpPr>
        <p:spPr>
          <a:xfrm>
            <a:off x="735750" y="248525"/>
            <a:ext cx="7672500" cy="84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Data Visualisations of all factors</a:t>
            </a:r>
            <a:endParaRPr sz="3500">
              <a:solidFill>
                <a:schemeClr val="dk2"/>
              </a:solidFill>
            </a:endParaRPr>
          </a:p>
        </p:txBody>
      </p:sp>
      <p:pic>
        <p:nvPicPr>
          <p:cNvPr id="2213" name="Google Shape;2213;p45"/>
          <p:cNvPicPr preferRelativeResize="0"/>
          <p:nvPr/>
        </p:nvPicPr>
        <p:blipFill rotWithShape="1">
          <a:blip r:embed="rId5">
            <a:alphaModFix/>
          </a:blip>
          <a:srcRect l="1188" t="5885" r="1431" b="6271"/>
          <a:stretch/>
        </p:blipFill>
        <p:spPr>
          <a:xfrm>
            <a:off x="221700" y="3352800"/>
            <a:ext cx="8769900" cy="1514925"/>
          </a:xfrm>
          <a:prstGeom prst="rect">
            <a:avLst/>
          </a:prstGeom>
          <a:noFill/>
          <a:ln>
            <a:noFill/>
          </a:ln>
        </p:spPr>
      </p:pic>
      <p:sp>
        <p:nvSpPr>
          <p:cNvPr id="2214" name="Google Shape;2214;p45"/>
          <p:cNvSpPr txBox="1"/>
          <p:nvPr/>
        </p:nvSpPr>
        <p:spPr>
          <a:xfrm>
            <a:off x="354725" y="975400"/>
            <a:ext cx="175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Social Support</a:t>
            </a:r>
            <a:endParaRPr b="1">
              <a:solidFill>
                <a:schemeClr val="dk2"/>
              </a:solidFill>
              <a:latin typeface="Open Sans"/>
              <a:ea typeface="Open Sans"/>
              <a:cs typeface="Open Sans"/>
              <a:sym typeface="Open Sans"/>
            </a:endParaRPr>
          </a:p>
        </p:txBody>
      </p:sp>
      <p:sp>
        <p:nvSpPr>
          <p:cNvPr id="2215" name="Google Shape;2215;p45"/>
          <p:cNvSpPr txBox="1"/>
          <p:nvPr/>
        </p:nvSpPr>
        <p:spPr>
          <a:xfrm>
            <a:off x="413850" y="2945775"/>
            <a:ext cx="26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Healthy Life Expectancy</a:t>
            </a:r>
            <a:endParaRPr b="1">
              <a:solidFill>
                <a:schemeClr val="dk2"/>
              </a:solidFill>
              <a:latin typeface="Open Sans"/>
              <a:ea typeface="Open Sans"/>
              <a:cs typeface="Open Sans"/>
              <a:sym typeface="Open Sans"/>
            </a:endParaRPr>
          </a:p>
        </p:txBody>
      </p:sp>
      <p:pic>
        <p:nvPicPr>
          <p:cNvPr id="2216" name="Google Shape;2216;p45"/>
          <p:cNvPicPr preferRelativeResize="0"/>
          <p:nvPr/>
        </p:nvPicPr>
        <p:blipFill rotWithShape="1">
          <a:blip r:embed="rId6">
            <a:alphaModFix/>
          </a:blip>
          <a:srcRect l="695" t="7732"/>
          <a:stretch/>
        </p:blipFill>
        <p:spPr>
          <a:xfrm>
            <a:off x="221700" y="1367575"/>
            <a:ext cx="8769899" cy="1456650"/>
          </a:xfrm>
          <a:prstGeom prst="rect">
            <a:avLst/>
          </a:prstGeom>
          <a:noFill/>
          <a:ln>
            <a:noFill/>
          </a:ln>
        </p:spPr>
      </p:pic>
      <p:pic>
        <p:nvPicPr>
          <p:cNvPr id="3" name="Audio 2">
            <a:hlinkClick r:id="" action="ppaction://media"/>
            <a:extLst>
              <a:ext uri="{FF2B5EF4-FFF2-40B4-BE49-F238E27FC236}">
                <a16:creationId xmlns:a16="http://schemas.microsoft.com/office/drawing/2014/main" id="{5FE8097C-2348-4973-B40A-3395FD9AE3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52"/>
    </mc:Choice>
    <mc:Fallback xmlns="">
      <p:transition spd="slow" advTm="4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46"/>
          <p:cNvSpPr txBox="1">
            <a:spLocks noGrp="1"/>
          </p:cNvSpPr>
          <p:nvPr>
            <p:ph type="ctrTitle" idx="4294967295"/>
          </p:nvPr>
        </p:nvSpPr>
        <p:spPr>
          <a:xfrm>
            <a:off x="735750" y="248525"/>
            <a:ext cx="7672500" cy="84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Data Visualisations of all factors</a:t>
            </a:r>
            <a:endParaRPr sz="3500">
              <a:solidFill>
                <a:schemeClr val="dk2"/>
              </a:solidFill>
            </a:endParaRPr>
          </a:p>
        </p:txBody>
      </p:sp>
      <p:sp>
        <p:nvSpPr>
          <p:cNvPr id="2222" name="Google Shape;2222;p46"/>
          <p:cNvSpPr txBox="1"/>
          <p:nvPr/>
        </p:nvSpPr>
        <p:spPr>
          <a:xfrm>
            <a:off x="354725" y="975400"/>
            <a:ext cx="340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Freedom to make life choices</a:t>
            </a:r>
            <a:endParaRPr b="1">
              <a:solidFill>
                <a:schemeClr val="dk2"/>
              </a:solidFill>
              <a:latin typeface="Open Sans"/>
              <a:ea typeface="Open Sans"/>
              <a:cs typeface="Open Sans"/>
              <a:sym typeface="Open Sans"/>
            </a:endParaRPr>
          </a:p>
        </p:txBody>
      </p:sp>
      <p:sp>
        <p:nvSpPr>
          <p:cNvPr id="2223" name="Google Shape;2223;p46"/>
          <p:cNvSpPr txBox="1"/>
          <p:nvPr/>
        </p:nvSpPr>
        <p:spPr>
          <a:xfrm>
            <a:off x="413850" y="2945775"/>
            <a:ext cx="224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Generosity</a:t>
            </a:r>
            <a:endParaRPr b="1">
              <a:solidFill>
                <a:schemeClr val="dk2"/>
              </a:solidFill>
              <a:latin typeface="Open Sans"/>
              <a:ea typeface="Open Sans"/>
              <a:cs typeface="Open Sans"/>
              <a:sym typeface="Open Sans"/>
            </a:endParaRPr>
          </a:p>
        </p:txBody>
      </p:sp>
      <p:pic>
        <p:nvPicPr>
          <p:cNvPr id="2224" name="Google Shape;2224;p46"/>
          <p:cNvPicPr preferRelativeResize="0"/>
          <p:nvPr/>
        </p:nvPicPr>
        <p:blipFill rotWithShape="1">
          <a:blip r:embed="rId5">
            <a:alphaModFix/>
          </a:blip>
          <a:srcRect t="6317"/>
          <a:stretch/>
        </p:blipFill>
        <p:spPr>
          <a:xfrm>
            <a:off x="354725" y="1357938"/>
            <a:ext cx="8225221" cy="1419225"/>
          </a:xfrm>
          <a:prstGeom prst="rect">
            <a:avLst/>
          </a:prstGeom>
          <a:noFill/>
          <a:ln>
            <a:noFill/>
          </a:ln>
        </p:spPr>
      </p:pic>
      <p:pic>
        <p:nvPicPr>
          <p:cNvPr id="2225" name="Google Shape;2225;p46"/>
          <p:cNvPicPr preferRelativeResize="0"/>
          <p:nvPr/>
        </p:nvPicPr>
        <p:blipFill>
          <a:blip r:embed="rId6">
            <a:alphaModFix/>
          </a:blip>
          <a:stretch>
            <a:fillRect/>
          </a:stretch>
        </p:blipFill>
        <p:spPr>
          <a:xfrm>
            <a:off x="333375" y="3514600"/>
            <a:ext cx="8477250" cy="1419225"/>
          </a:xfrm>
          <a:prstGeom prst="rect">
            <a:avLst/>
          </a:prstGeom>
          <a:noFill/>
          <a:ln>
            <a:noFill/>
          </a:ln>
        </p:spPr>
      </p:pic>
      <p:pic>
        <p:nvPicPr>
          <p:cNvPr id="3" name="Audio 2">
            <a:hlinkClick r:id="" action="ppaction://media"/>
            <a:extLst>
              <a:ext uri="{FF2B5EF4-FFF2-40B4-BE49-F238E27FC236}">
                <a16:creationId xmlns:a16="http://schemas.microsoft.com/office/drawing/2014/main" id="{9FB832FB-0B53-41F8-AC39-0FEBA510F1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66"/>
    </mc:Choice>
    <mc:Fallback xmlns="">
      <p:transition spd="slow" advTm="4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ctrTitle" idx="4294967295"/>
          </p:nvPr>
        </p:nvSpPr>
        <p:spPr>
          <a:xfrm>
            <a:off x="735750" y="248525"/>
            <a:ext cx="7672500" cy="84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Data Visualisations of all factors</a:t>
            </a:r>
            <a:endParaRPr sz="3500">
              <a:solidFill>
                <a:schemeClr val="dk2"/>
              </a:solidFill>
            </a:endParaRPr>
          </a:p>
        </p:txBody>
      </p:sp>
      <p:sp>
        <p:nvSpPr>
          <p:cNvPr id="2231" name="Google Shape;2231;p47"/>
          <p:cNvSpPr txBox="1"/>
          <p:nvPr/>
        </p:nvSpPr>
        <p:spPr>
          <a:xfrm>
            <a:off x="354725" y="975400"/>
            <a:ext cx="340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Perceptions of corruption</a:t>
            </a:r>
            <a:endParaRPr b="1">
              <a:solidFill>
                <a:schemeClr val="dk2"/>
              </a:solidFill>
              <a:latin typeface="Open Sans"/>
              <a:ea typeface="Open Sans"/>
              <a:cs typeface="Open Sans"/>
              <a:sym typeface="Open Sans"/>
            </a:endParaRPr>
          </a:p>
        </p:txBody>
      </p:sp>
      <p:pic>
        <p:nvPicPr>
          <p:cNvPr id="2232" name="Google Shape;2232;p47"/>
          <p:cNvPicPr preferRelativeResize="0"/>
          <p:nvPr/>
        </p:nvPicPr>
        <p:blipFill>
          <a:blip r:embed="rId5">
            <a:alphaModFix/>
          </a:blip>
          <a:stretch>
            <a:fillRect/>
          </a:stretch>
        </p:blipFill>
        <p:spPr>
          <a:xfrm>
            <a:off x="152400" y="1528000"/>
            <a:ext cx="8515350" cy="1495425"/>
          </a:xfrm>
          <a:prstGeom prst="rect">
            <a:avLst/>
          </a:prstGeom>
          <a:noFill/>
          <a:ln>
            <a:noFill/>
          </a:ln>
        </p:spPr>
      </p:pic>
      <p:sp>
        <p:nvSpPr>
          <p:cNvPr id="2233" name="Google Shape;2233;p47"/>
          <p:cNvSpPr txBox="1"/>
          <p:nvPr/>
        </p:nvSpPr>
        <p:spPr>
          <a:xfrm>
            <a:off x="625650" y="3754150"/>
            <a:ext cx="7892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2"/>
                </a:solidFill>
                <a:latin typeface="Open Sans"/>
                <a:ea typeface="Open Sans"/>
                <a:cs typeface="Open Sans"/>
                <a:sym typeface="Open Sans"/>
              </a:rPr>
              <a:t>Conclusion: Since the graphs for all 5 years are relatively the same, we have decided to combine the data sets</a:t>
            </a:r>
            <a:endParaRPr sz="2000" b="1">
              <a:solidFill>
                <a:schemeClr val="dk2"/>
              </a:solidFill>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35517395-48EA-43A9-ACF1-21ABD6CD72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545"/>
    </mc:Choice>
    <mc:Fallback xmlns="">
      <p:transition spd="slow" advTm="29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pic>
        <p:nvPicPr>
          <p:cNvPr id="2238" name="Google Shape;2238;p48"/>
          <p:cNvPicPr preferRelativeResize="0"/>
          <p:nvPr/>
        </p:nvPicPr>
        <p:blipFill>
          <a:blip r:embed="rId5">
            <a:alphaModFix amt="44000"/>
          </a:blip>
          <a:stretch>
            <a:fillRect/>
          </a:stretch>
        </p:blipFill>
        <p:spPr>
          <a:xfrm>
            <a:off x="395688" y="2614279"/>
            <a:ext cx="1212965" cy="1020300"/>
          </a:xfrm>
          <a:prstGeom prst="rect">
            <a:avLst/>
          </a:prstGeom>
          <a:noFill/>
          <a:ln>
            <a:noFill/>
          </a:ln>
        </p:spPr>
      </p:pic>
      <p:pic>
        <p:nvPicPr>
          <p:cNvPr id="2239" name="Google Shape;2239;p48"/>
          <p:cNvPicPr preferRelativeResize="0"/>
          <p:nvPr/>
        </p:nvPicPr>
        <p:blipFill>
          <a:blip r:embed="rId6">
            <a:alphaModFix amt="55000"/>
          </a:blip>
          <a:stretch>
            <a:fillRect/>
          </a:stretch>
        </p:blipFill>
        <p:spPr>
          <a:xfrm>
            <a:off x="2165630" y="2614275"/>
            <a:ext cx="1212974" cy="1020309"/>
          </a:xfrm>
          <a:prstGeom prst="rect">
            <a:avLst/>
          </a:prstGeom>
          <a:noFill/>
          <a:ln>
            <a:noFill/>
          </a:ln>
        </p:spPr>
      </p:pic>
      <p:sp>
        <p:nvSpPr>
          <p:cNvPr id="2240" name="Google Shape;2240;p48"/>
          <p:cNvSpPr txBox="1"/>
          <p:nvPr/>
        </p:nvSpPr>
        <p:spPr>
          <a:xfrm>
            <a:off x="247370" y="2955829"/>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2017</a:t>
            </a:r>
            <a:endParaRPr>
              <a:solidFill>
                <a:schemeClr val="dk2"/>
              </a:solidFill>
              <a:latin typeface="Open Sans ExtraBold"/>
              <a:ea typeface="Open Sans ExtraBold"/>
              <a:cs typeface="Open Sans ExtraBold"/>
              <a:sym typeface="Open Sans ExtraBold"/>
            </a:endParaRPr>
          </a:p>
        </p:txBody>
      </p:sp>
      <p:sp>
        <p:nvSpPr>
          <p:cNvPr id="2241" name="Google Shape;2241;p48"/>
          <p:cNvSpPr txBox="1"/>
          <p:nvPr/>
        </p:nvSpPr>
        <p:spPr>
          <a:xfrm>
            <a:off x="2100417" y="29558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2018</a:t>
            </a:r>
            <a:endParaRPr>
              <a:solidFill>
                <a:schemeClr val="dk2"/>
              </a:solidFill>
              <a:latin typeface="Open Sans ExtraBold"/>
              <a:ea typeface="Open Sans ExtraBold"/>
              <a:cs typeface="Open Sans ExtraBold"/>
              <a:sym typeface="Open Sans ExtraBold"/>
            </a:endParaRPr>
          </a:p>
        </p:txBody>
      </p:sp>
      <p:pic>
        <p:nvPicPr>
          <p:cNvPr id="2242" name="Google Shape;2242;p48"/>
          <p:cNvPicPr preferRelativeResize="0"/>
          <p:nvPr/>
        </p:nvPicPr>
        <p:blipFill>
          <a:blip r:embed="rId7">
            <a:alphaModFix amt="68000"/>
          </a:blip>
          <a:stretch>
            <a:fillRect/>
          </a:stretch>
        </p:blipFill>
        <p:spPr>
          <a:xfrm>
            <a:off x="4011771" y="2614275"/>
            <a:ext cx="1212974" cy="1020309"/>
          </a:xfrm>
          <a:prstGeom prst="rect">
            <a:avLst/>
          </a:prstGeom>
          <a:noFill/>
          <a:ln>
            <a:noFill/>
          </a:ln>
        </p:spPr>
      </p:pic>
      <p:sp>
        <p:nvSpPr>
          <p:cNvPr id="2243" name="Google Shape;2243;p48"/>
          <p:cNvSpPr txBox="1"/>
          <p:nvPr/>
        </p:nvSpPr>
        <p:spPr>
          <a:xfrm>
            <a:off x="3946558" y="29558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2019</a:t>
            </a:r>
            <a:endParaRPr>
              <a:solidFill>
                <a:schemeClr val="dk2"/>
              </a:solidFill>
              <a:latin typeface="Open Sans ExtraBold"/>
              <a:ea typeface="Open Sans ExtraBold"/>
              <a:cs typeface="Open Sans ExtraBold"/>
              <a:sym typeface="Open Sans ExtraBold"/>
            </a:endParaRPr>
          </a:p>
        </p:txBody>
      </p:sp>
      <p:pic>
        <p:nvPicPr>
          <p:cNvPr id="2244" name="Google Shape;2244;p48"/>
          <p:cNvPicPr preferRelativeResize="0"/>
          <p:nvPr/>
        </p:nvPicPr>
        <p:blipFill>
          <a:blip r:embed="rId8">
            <a:alphaModFix amt="83000"/>
          </a:blip>
          <a:stretch>
            <a:fillRect/>
          </a:stretch>
        </p:blipFill>
        <p:spPr>
          <a:xfrm>
            <a:off x="5836847" y="2614275"/>
            <a:ext cx="1212974" cy="1020309"/>
          </a:xfrm>
          <a:prstGeom prst="rect">
            <a:avLst/>
          </a:prstGeom>
          <a:noFill/>
          <a:ln>
            <a:noFill/>
          </a:ln>
        </p:spPr>
      </p:pic>
      <p:sp>
        <p:nvSpPr>
          <p:cNvPr id="2245" name="Google Shape;2245;p48"/>
          <p:cNvSpPr txBox="1"/>
          <p:nvPr/>
        </p:nvSpPr>
        <p:spPr>
          <a:xfrm>
            <a:off x="5771634" y="29558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2020</a:t>
            </a:r>
            <a:endParaRPr>
              <a:solidFill>
                <a:schemeClr val="dk2"/>
              </a:solidFill>
              <a:latin typeface="Open Sans ExtraBold"/>
              <a:ea typeface="Open Sans ExtraBold"/>
              <a:cs typeface="Open Sans ExtraBold"/>
              <a:sym typeface="Open Sans ExtraBold"/>
            </a:endParaRPr>
          </a:p>
        </p:txBody>
      </p:sp>
      <p:sp>
        <p:nvSpPr>
          <p:cNvPr id="2246" name="Google Shape;2246;p48"/>
          <p:cNvSpPr/>
          <p:nvPr/>
        </p:nvSpPr>
        <p:spPr>
          <a:xfrm>
            <a:off x="1477725" y="3184175"/>
            <a:ext cx="805473" cy="21675"/>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sp>
      <p:sp>
        <p:nvSpPr>
          <p:cNvPr id="2247" name="Google Shape;2247;p48"/>
          <p:cNvSpPr/>
          <p:nvPr/>
        </p:nvSpPr>
        <p:spPr>
          <a:xfrm>
            <a:off x="3246450" y="3150575"/>
            <a:ext cx="840695" cy="33601"/>
          </a:xfrm>
          <a:custGeom>
            <a:avLst/>
            <a:gdLst/>
            <a:ahLst/>
            <a:cxnLst/>
            <a:rect l="l" t="t" r="r" b="b"/>
            <a:pathLst>
              <a:path w="35634" h="1345" extrusionOk="0">
                <a:moveTo>
                  <a:pt x="0" y="0"/>
                </a:moveTo>
                <a:cubicBezTo>
                  <a:pt x="11870" y="624"/>
                  <a:pt x="23748" y="1345"/>
                  <a:pt x="35634" y="1345"/>
                </a:cubicBezTo>
              </a:path>
            </a:pathLst>
          </a:custGeom>
          <a:noFill/>
          <a:ln w="19050" cap="flat" cmpd="sng">
            <a:solidFill>
              <a:schemeClr val="dk2"/>
            </a:solidFill>
            <a:prstDash val="solid"/>
            <a:round/>
            <a:headEnd type="none" w="med" len="med"/>
            <a:tailEnd type="none" w="med" len="med"/>
          </a:ln>
        </p:spPr>
      </p:sp>
      <p:sp>
        <p:nvSpPr>
          <p:cNvPr id="2248" name="Google Shape;2248;p48"/>
          <p:cNvSpPr/>
          <p:nvPr/>
        </p:nvSpPr>
        <p:spPr>
          <a:xfrm rot="10800000" flipH="1">
            <a:off x="5126513" y="3143774"/>
            <a:ext cx="802792" cy="47201"/>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sp>
      <p:sp>
        <p:nvSpPr>
          <p:cNvPr id="2249" name="Google Shape;2249;p48"/>
          <p:cNvSpPr txBox="1">
            <a:spLocks noGrp="1"/>
          </p:cNvSpPr>
          <p:nvPr>
            <p:ph type="ctrTitle"/>
          </p:nvPr>
        </p:nvSpPr>
        <p:spPr>
          <a:xfrm>
            <a:off x="736646" y="10588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 combined 5 years of data into one DataFrame</a:t>
            </a:r>
            <a:endParaRPr>
              <a:solidFill>
                <a:schemeClr val="dk2"/>
              </a:solidFill>
            </a:endParaRPr>
          </a:p>
        </p:txBody>
      </p:sp>
      <p:sp>
        <p:nvSpPr>
          <p:cNvPr id="2250" name="Google Shape;2250;p48"/>
          <p:cNvSpPr/>
          <p:nvPr/>
        </p:nvSpPr>
        <p:spPr>
          <a:xfrm>
            <a:off x="6973625" y="3170400"/>
            <a:ext cx="715317" cy="47201"/>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sp>
      <p:pic>
        <p:nvPicPr>
          <p:cNvPr id="2251" name="Google Shape;2251;p48"/>
          <p:cNvPicPr preferRelativeResize="0"/>
          <p:nvPr/>
        </p:nvPicPr>
        <p:blipFill>
          <a:blip r:embed="rId5">
            <a:alphaModFix amt="44000"/>
          </a:blip>
          <a:stretch>
            <a:fillRect/>
          </a:stretch>
        </p:blipFill>
        <p:spPr>
          <a:xfrm>
            <a:off x="7630313" y="2614279"/>
            <a:ext cx="1212965" cy="1020300"/>
          </a:xfrm>
          <a:prstGeom prst="rect">
            <a:avLst/>
          </a:prstGeom>
          <a:noFill/>
          <a:ln>
            <a:noFill/>
          </a:ln>
        </p:spPr>
      </p:pic>
      <p:sp>
        <p:nvSpPr>
          <p:cNvPr id="2252" name="Google Shape;2252;p48"/>
          <p:cNvSpPr txBox="1"/>
          <p:nvPr/>
        </p:nvSpPr>
        <p:spPr>
          <a:xfrm>
            <a:off x="7486070" y="2955829"/>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2021</a:t>
            </a:r>
            <a:endParaRPr>
              <a:solidFill>
                <a:schemeClr val="dk2"/>
              </a:solidFill>
              <a:latin typeface="Open Sans ExtraBold"/>
              <a:ea typeface="Open Sans ExtraBold"/>
              <a:cs typeface="Open Sans ExtraBold"/>
              <a:sym typeface="Open Sans ExtraBold"/>
            </a:endParaRPr>
          </a:p>
        </p:txBody>
      </p:sp>
      <p:pic>
        <p:nvPicPr>
          <p:cNvPr id="3" name="Audio 2">
            <a:hlinkClick r:id="" action="ppaction://media"/>
            <a:extLst>
              <a:ext uri="{FF2B5EF4-FFF2-40B4-BE49-F238E27FC236}">
                <a16:creationId xmlns:a16="http://schemas.microsoft.com/office/drawing/2014/main" id="{EB34C4E1-68B4-4E39-AC21-98086445AEC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11"/>
    </mc:Choice>
    <mc:Fallback xmlns="">
      <p:transition spd="slow" advTm="6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49"/>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Checking of NaN Values</a:t>
            </a:r>
            <a:endParaRPr/>
          </a:p>
        </p:txBody>
      </p:sp>
      <p:sp>
        <p:nvSpPr>
          <p:cNvPr id="2258" name="Google Shape;2258;p49"/>
          <p:cNvSpPr txBox="1"/>
          <p:nvPr/>
        </p:nvSpPr>
        <p:spPr>
          <a:xfrm>
            <a:off x="581400" y="4170675"/>
            <a:ext cx="7981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2"/>
                </a:solidFill>
                <a:latin typeface="Open Sans"/>
                <a:ea typeface="Open Sans"/>
                <a:cs typeface="Open Sans"/>
                <a:sym typeface="Open Sans"/>
              </a:rPr>
              <a:t>We replaced the NaN values with the mean of the other years</a:t>
            </a:r>
            <a:endParaRPr sz="2000" b="1">
              <a:solidFill>
                <a:schemeClr val="dk2"/>
              </a:solidFill>
              <a:latin typeface="Open Sans"/>
              <a:ea typeface="Open Sans"/>
              <a:cs typeface="Open Sans"/>
              <a:sym typeface="Open Sans"/>
            </a:endParaRPr>
          </a:p>
        </p:txBody>
      </p:sp>
      <p:pic>
        <p:nvPicPr>
          <p:cNvPr id="2259" name="Google Shape;2259;p49"/>
          <p:cNvPicPr preferRelativeResize="0"/>
          <p:nvPr/>
        </p:nvPicPr>
        <p:blipFill>
          <a:blip r:embed="rId5">
            <a:alphaModFix/>
          </a:blip>
          <a:stretch>
            <a:fillRect/>
          </a:stretch>
        </p:blipFill>
        <p:spPr>
          <a:xfrm>
            <a:off x="325900" y="1104550"/>
            <a:ext cx="8494001" cy="2988600"/>
          </a:xfrm>
          <a:prstGeom prst="rect">
            <a:avLst/>
          </a:prstGeom>
          <a:noFill/>
          <a:ln>
            <a:noFill/>
          </a:ln>
        </p:spPr>
      </p:pic>
      <p:pic>
        <p:nvPicPr>
          <p:cNvPr id="3" name="Audio 2">
            <a:hlinkClick r:id="" action="ppaction://media"/>
            <a:extLst>
              <a:ext uri="{FF2B5EF4-FFF2-40B4-BE49-F238E27FC236}">
                <a16:creationId xmlns:a16="http://schemas.microsoft.com/office/drawing/2014/main" id="{05DBEF7D-4105-47D6-A0FE-6AC5558067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50"/>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Correcting Skewness of Data</a:t>
            </a:r>
            <a:endParaRPr/>
          </a:p>
        </p:txBody>
      </p:sp>
      <p:sp>
        <p:nvSpPr>
          <p:cNvPr id="2265" name="Google Shape;2265;p50"/>
          <p:cNvSpPr txBox="1"/>
          <p:nvPr/>
        </p:nvSpPr>
        <p:spPr>
          <a:xfrm>
            <a:off x="911475" y="1188250"/>
            <a:ext cx="2526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2"/>
                </a:solidFill>
                <a:latin typeface="Open Sans"/>
                <a:ea typeface="Open Sans"/>
                <a:cs typeface="Open Sans"/>
                <a:sym typeface="Open Sans"/>
              </a:rPr>
              <a:t>Before correcting:</a:t>
            </a:r>
            <a:endParaRPr sz="2000" b="1">
              <a:solidFill>
                <a:schemeClr val="dk2"/>
              </a:solidFill>
              <a:latin typeface="Open Sans"/>
              <a:ea typeface="Open Sans"/>
              <a:cs typeface="Open Sans"/>
              <a:sym typeface="Open Sans"/>
            </a:endParaRPr>
          </a:p>
        </p:txBody>
      </p:sp>
      <p:pic>
        <p:nvPicPr>
          <p:cNvPr id="2266" name="Google Shape;2266;p50"/>
          <p:cNvPicPr preferRelativeResize="0"/>
          <p:nvPr/>
        </p:nvPicPr>
        <p:blipFill>
          <a:blip r:embed="rId5">
            <a:alphaModFix/>
          </a:blip>
          <a:stretch>
            <a:fillRect/>
          </a:stretch>
        </p:blipFill>
        <p:spPr>
          <a:xfrm>
            <a:off x="987976" y="1757050"/>
            <a:ext cx="6782079" cy="774463"/>
          </a:xfrm>
          <a:prstGeom prst="rect">
            <a:avLst/>
          </a:prstGeom>
          <a:noFill/>
          <a:ln>
            <a:noFill/>
          </a:ln>
        </p:spPr>
      </p:pic>
      <p:pic>
        <p:nvPicPr>
          <p:cNvPr id="2267" name="Google Shape;2267;p50"/>
          <p:cNvPicPr preferRelativeResize="0"/>
          <p:nvPr/>
        </p:nvPicPr>
        <p:blipFill>
          <a:blip r:embed="rId6">
            <a:alphaModFix/>
          </a:blip>
          <a:stretch>
            <a:fillRect/>
          </a:stretch>
        </p:blipFill>
        <p:spPr>
          <a:xfrm>
            <a:off x="954625" y="3367550"/>
            <a:ext cx="6834750" cy="937025"/>
          </a:xfrm>
          <a:prstGeom prst="rect">
            <a:avLst/>
          </a:prstGeom>
          <a:noFill/>
          <a:ln>
            <a:noFill/>
          </a:ln>
        </p:spPr>
      </p:pic>
      <p:sp>
        <p:nvSpPr>
          <p:cNvPr id="2268" name="Google Shape;2268;p50"/>
          <p:cNvSpPr txBox="1"/>
          <p:nvPr/>
        </p:nvSpPr>
        <p:spPr>
          <a:xfrm>
            <a:off x="911475" y="2874950"/>
            <a:ext cx="4939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2"/>
                </a:solidFill>
                <a:latin typeface="Open Sans"/>
                <a:ea typeface="Open Sans"/>
                <a:cs typeface="Open Sans"/>
                <a:sym typeface="Open Sans"/>
              </a:rPr>
              <a:t>After correcting (taking square root):</a:t>
            </a:r>
            <a:endParaRPr sz="2000" b="1">
              <a:solidFill>
                <a:schemeClr val="dk2"/>
              </a:solidFill>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1092C4AC-77FD-44BC-91BD-375247256A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536"/>
    </mc:Choice>
    <mc:Fallback xmlns="">
      <p:transition spd="slow" advTm="20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p51"/>
          <p:cNvSpPr txBox="1">
            <a:spLocks noGrp="1"/>
          </p:cNvSpPr>
          <p:nvPr>
            <p:ph type="title"/>
          </p:nvPr>
        </p:nvSpPr>
        <p:spPr>
          <a:xfrm>
            <a:off x="824550" y="156675"/>
            <a:ext cx="7494900" cy="112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To choose the region with the highest mean ladder score</a:t>
            </a:r>
            <a:endParaRPr sz="3000"/>
          </a:p>
        </p:txBody>
      </p:sp>
      <p:pic>
        <p:nvPicPr>
          <p:cNvPr id="2274" name="Google Shape;2274;p51"/>
          <p:cNvPicPr preferRelativeResize="0"/>
          <p:nvPr/>
        </p:nvPicPr>
        <p:blipFill rotWithShape="1">
          <a:blip r:embed="rId5">
            <a:alphaModFix/>
          </a:blip>
          <a:srcRect l="5482" r="10554"/>
          <a:stretch/>
        </p:blipFill>
        <p:spPr>
          <a:xfrm>
            <a:off x="5504700" y="1059825"/>
            <a:ext cx="3420801" cy="3531525"/>
          </a:xfrm>
          <a:prstGeom prst="rect">
            <a:avLst/>
          </a:prstGeom>
          <a:noFill/>
          <a:ln>
            <a:noFill/>
          </a:ln>
        </p:spPr>
      </p:pic>
      <p:pic>
        <p:nvPicPr>
          <p:cNvPr id="2275" name="Google Shape;2275;p51"/>
          <p:cNvPicPr preferRelativeResize="0"/>
          <p:nvPr/>
        </p:nvPicPr>
        <p:blipFill rotWithShape="1">
          <a:blip r:embed="rId6">
            <a:alphaModFix/>
          </a:blip>
          <a:srcRect l="3203" r="8559"/>
          <a:stretch/>
        </p:blipFill>
        <p:spPr>
          <a:xfrm>
            <a:off x="330075" y="1825475"/>
            <a:ext cx="4992225" cy="2000250"/>
          </a:xfrm>
          <a:prstGeom prst="rect">
            <a:avLst/>
          </a:prstGeom>
          <a:noFill/>
          <a:ln>
            <a:noFill/>
          </a:ln>
        </p:spPr>
      </p:pic>
      <p:pic>
        <p:nvPicPr>
          <p:cNvPr id="3" name="Audio 2">
            <a:hlinkClick r:id="" action="ppaction://media"/>
            <a:extLst>
              <a:ext uri="{FF2B5EF4-FFF2-40B4-BE49-F238E27FC236}">
                <a16:creationId xmlns:a16="http://schemas.microsoft.com/office/drawing/2014/main" id="{328271D4-5846-4746-B6D4-10DF40B11D5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581"/>
    </mc:Choice>
    <mc:Fallback xmlns="">
      <p:transition spd="slow" advTm="51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52"/>
          <p:cNvSpPr txBox="1">
            <a:spLocks noGrp="1"/>
          </p:cNvSpPr>
          <p:nvPr>
            <p:ph type="ctrTitle" idx="6"/>
          </p:nvPr>
        </p:nvSpPr>
        <p:spPr>
          <a:xfrm>
            <a:off x="736646" y="2206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Factors that we have chosen</a:t>
            </a:r>
            <a:endParaRPr sz="3200"/>
          </a:p>
        </p:txBody>
      </p:sp>
      <p:sp>
        <p:nvSpPr>
          <p:cNvPr id="2281" name="Google Shape;2281;p52"/>
          <p:cNvSpPr txBox="1">
            <a:spLocks noGrp="1"/>
          </p:cNvSpPr>
          <p:nvPr>
            <p:ph type="title"/>
          </p:nvPr>
        </p:nvSpPr>
        <p:spPr>
          <a:xfrm>
            <a:off x="644750" y="441756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GDP Per Capita</a:t>
            </a:r>
            <a:endParaRPr sz="2000"/>
          </a:p>
        </p:txBody>
      </p:sp>
      <p:sp>
        <p:nvSpPr>
          <p:cNvPr id="2282" name="Google Shape;2282;p52"/>
          <p:cNvSpPr txBox="1">
            <a:spLocks noGrp="1"/>
          </p:cNvSpPr>
          <p:nvPr>
            <p:ph type="title" idx="2"/>
          </p:nvPr>
        </p:nvSpPr>
        <p:spPr>
          <a:xfrm>
            <a:off x="3403800" y="441501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Social Support</a:t>
            </a:r>
            <a:endParaRPr sz="2000"/>
          </a:p>
        </p:txBody>
      </p:sp>
      <p:sp>
        <p:nvSpPr>
          <p:cNvPr id="2283" name="Google Shape;2283;p52"/>
          <p:cNvSpPr txBox="1">
            <a:spLocks noGrp="1"/>
          </p:cNvSpPr>
          <p:nvPr>
            <p:ph type="title" idx="4"/>
          </p:nvPr>
        </p:nvSpPr>
        <p:spPr>
          <a:xfrm>
            <a:off x="5858050" y="4417575"/>
            <a:ext cx="33063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Healthy Life Expectancy</a:t>
            </a:r>
            <a:endParaRPr sz="2000"/>
          </a:p>
        </p:txBody>
      </p:sp>
      <p:pic>
        <p:nvPicPr>
          <p:cNvPr id="2284" name="Google Shape;2284;p52"/>
          <p:cNvPicPr preferRelativeResize="0"/>
          <p:nvPr/>
        </p:nvPicPr>
        <p:blipFill>
          <a:blip r:embed="rId5">
            <a:alphaModFix amt="47000"/>
          </a:blip>
          <a:stretch>
            <a:fillRect/>
          </a:stretch>
        </p:blipFill>
        <p:spPr>
          <a:xfrm>
            <a:off x="1126900" y="3453972"/>
            <a:ext cx="1370198" cy="1131135"/>
          </a:xfrm>
          <a:prstGeom prst="rect">
            <a:avLst/>
          </a:prstGeom>
          <a:noFill/>
          <a:ln>
            <a:noFill/>
          </a:ln>
        </p:spPr>
      </p:pic>
      <p:pic>
        <p:nvPicPr>
          <p:cNvPr id="2285" name="Google Shape;2285;p52"/>
          <p:cNvPicPr preferRelativeResize="0"/>
          <p:nvPr/>
        </p:nvPicPr>
        <p:blipFill>
          <a:blip r:embed="rId5">
            <a:alphaModFix amt="47000"/>
          </a:blip>
          <a:stretch>
            <a:fillRect/>
          </a:stretch>
        </p:blipFill>
        <p:spPr>
          <a:xfrm>
            <a:off x="3886900" y="3453972"/>
            <a:ext cx="1370198" cy="1131135"/>
          </a:xfrm>
          <a:prstGeom prst="rect">
            <a:avLst/>
          </a:prstGeom>
          <a:noFill/>
          <a:ln>
            <a:noFill/>
          </a:ln>
        </p:spPr>
      </p:pic>
      <p:pic>
        <p:nvPicPr>
          <p:cNvPr id="2286" name="Google Shape;2286;p52"/>
          <p:cNvPicPr preferRelativeResize="0"/>
          <p:nvPr/>
        </p:nvPicPr>
        <p:blipFill>
          <a:blip r:embed="rId5">
            <a:alphaModFix amt="47000"/>
          </a:blip>
          <a:stretch>
            <a:fillRect/>
          </a:stretch>
        </p:blipFill>
        <p:spPr>
          <a:xfrm>
            <a:off x="6659877" y="3453972"/>
            <a:ext cx="1370198" cy="1131135"/>
          </a:xfrm>
          <a:prstGeom prst="rect">
            <a:avLst/>
          </a:prstGeom>
          <a:noFill/>
          <a:ln>
            <a:noFill/>
          </a:ln>
        </p:spPr>
      </p:pic>
      <p:grpSp>
        <p:nvGrpSpPr>
          <p:cNvPr id="2287" name="Google Shape;2287;p52"/>
          <p:cNvGrpSpPr/>
          <p:nvPr/>
        </p:nvGrpSpPr>
        <p:grpSpPr>
          <a:xfrm>
            <a:off x="1497849" y="3651322"/>
            <a:ext cx="481342" cy="656568"/>
            <a:chOff x="2573298" y="1369091"/>
            <a:chExt cx="578745" cy="789429"/>
          </a:xfrm>
        </p:grpSpPr>
        <p:sp>
          <p:nvSpPr>
            <p:cNvPr id="2288" name="Google Shape;2288;p52"/>
            <p:cNvSpPr/>
            <p:nvPr/>
          </p:nvSpPr>
          <p:spPr>
            <a:xfrm>
              <a:off x="2573298" y="1369091"/>
              <a:ext cx="563837" cy="179725"/>
            </a:xfrm>
            <a:custGeom>
              <a:avLst/>
              <a:gdLst/>
              <a:ahLst/>
              <a:cxnLst/>
              <a:rect l="l" t="t" r="r" b="b"/>
              <a:pathLst>
                <a:path w="12254" h="3906" extrusionOk="0">
                  <a:moveTo>
                    <a:pt x="5952" y="0"/>
                  </a:moveTo>
                  <a:cubicBezTo>
                    <a:pt x="3916" y="0"/>
                    <a:pt x="1890" y="725"/>
                    <a:pt x="277" y="2145"/>
                  </a:cubicBezTo>
                  <a:cubicBezTo>
                    <a:pt x="127" y="2281"/>
                    <a:pt x="37" y="2476"/>
                    <a:pt x="22" y="2687"/>
                  </a:cubicBezTo>
                  <a:cubicBezTo>
                    <a:pt x="1" y="3149"/>
                    <a:pt x="382" y="3471"/>
                    <a:pt x="783" y="3471"/>
                  </a:cubicBezTo>
                  <a:cubicBezTo>
                    <a:pt x="957" y="3471"/>
                    <a:pt x="1135" y="3410"/>
                    <a:pt x="1285" y="3274"/>
                  </a:cubicBezTo>
                  <a:lnTo>
                    <a:pt x="1270" y="3274"/>
                  </a:lnTo>
                  <a:cubicBezTo>
                    <a:pt x="2098" y="2536"/>
                    <a:pt x="3091" y="2010"/>
                    <a:pt x="4159" y="1739"/>
                  </a:cubicBezTo>
                  <a:cubicBezTo>
                    <a:pt x="4437" y="1642"/>
                    <a:pt x="4368" y="1249"/>
                    <a:pt x="4107" y="1249"/>
                  </a:cubicBezTo>
                  <a:cubicBezTo>
                    <a:pt x="4086" y="1249"/>
                    <a:pt x="4063" y="1252"/>
                    <a:pt x="4039" y="1258"/>
                  </a:cubicBezTo>
                  <a:cubicBezTo>
                    <a:pt x="2895" y="1543"/>
                    <a:pt x="1827" y="2100"/>
                    <a:pt x="939" y="2898"/>
                  </a:cubicBezTo>
                  <a:cubicBezTo>
                    <a:pt x="889" y="2944"/>
                    <a:pt x="829" y="2964"/>
                    <a:pt x="772" y="2964"/>
                  </a:cubicBezTo>
                  <a:cubicBezTo>
                    <a:pt x="641" y="2964"/>
                    <a:pt x="518" y="2859"/>
                    <a:pt x="518" y="2702"/>
                  </a:cubicBezTo>
                  <a:cubicBezTo>
                    <a:pt x="518" y="2642"/>
                    <a:pt x="548" y="2567"/>
                    <a:pt x="608" y="2536"/>
                  </a:cubicBezTo>
                  <a:cubicBezTo>
                    <a:pt x="2129" y="1191"/>
                    <a:pt x="4038" y="511"/>
                    <a:pt x="5954" y="511"/>
                  </a:cubicBezTo>
                  <a:cubicBezTo>
                    <a:pt x="7638" y="511"/>
                    <a:pt x="9328" y="1037"/>
                    <a:pt x="10764" y="2100"/>
                  </a:cubicBezTo>
                  <a:cubicBezTo>
                    <a:pt x="10806" y="2135"/>
                    <a:pt x="10860" y="2153"/>
                    <a:pt x="10915" y="2153"/>
                  </a:cubicBezTo>
                  <a:cubicBezTo>
                    <a:pt x="10980" y="2153"/>
                    <a:pt x="11046" y="2127"/>
                    <a:pt x="11095" y="2070"/>
                  </a:cubicBezTo>
                  <a:cubicBezTo>
                    <a:pt x="11140" y="2025"/>
                    <a:pt x="11155" y="1950"/>
                    <a:pt x="11155" y="1890"/>
                  </a:cubicBezTo>
                  <a:lnTo>
                    <a:pt x="11140" y="1378"/>
                  </a:lnTo>
                  <a:cubicBezTo>
                    <a:pt x="11140" y="1303"/>
                    <a:pt x="11155" y="1243"/>
                    <a:pt x="11216" y="1197"/>
                  </a:cubicBezTo>
                  <a:cubicBezTo>
                    <a:pt x="11246" y="1137"/>
                    <a:pt x="11321" y="1107"/>
                    <a:pt x="11381" y="1107"/>
                  </a:cubicBezTo>
                  <a:cubicBezTo>
                    <a:pt x="11517" y="1107"/>
                    <a:pt x="11637" y="1212"/>
                    <a:pt x="11652" y="1348"/>
                  </a:cubicBezTo>
                  <a:lnTo>
                    <a:pt x="11712" y="3078"/>
                  </a:lnTo>
                  <a:cubicBezTo>
                    <a:pt x="11712" y="3138"/>
                    <a:pt x="11682" y="3214"/>
                    <a:pt x="11637" y="3259"/>
                  </a:cubicBezTo>
                  <a:cubicBezTo>
                    <a:pt x="11592" y="3319"/>
                    <a:pt x="11532" y="3349"/>
                    <a:pt x="11471" y="3349"/>
                  </a:cubicBezTo>
                  <a:lnTo>
                    <a:pt x="9741" y="3409"/>
                  </a:lnTo>
                  <a:cubicBezTo>
                    <a:pt x="9621" y="3409"/>
                    <a:pt x="9515" y="3319"/>
                    <a:pt x="9485" y="3214"/>
                  </a:cubicBezTo>
                  <a:cubicBezTo>
                    <a:pt x="9485" y="3199"/>
                    <a:pt x="9485" y="3183"/>
                    <a:pt x="9485" y="3168"/>
                  </a:cubicBezTo>
                  <a:cubicBezTo>
                    <a:pt x="9485" y="3018"/>
                    <a:pt x="9591" y="2913"/>
                    <a:pt x="9726" y="2898"/>
                  </a:cubicBezTo>
                  <a:lnTo>
                    <a:pt x="10223" y="2883"/>
                  </a:lnTo>
                  <a:cubicBezTo>
                    <a:pt x="10448" y="2867"/>
                    <a:pt x="10539" y="2567"/>
                    <a:pt x="10358" y="2431"/>
                  </a:cubicBezTo>
                  <a:cubicBezTo>
                    <a:pt x="9079" y="1513"/>
                    <a:pt x="7529" y="1002"/>
                    <a:pt x="5965" y="1002"/>
                  </a:cubicBezTo>
                  <a:cubicBezTo>
                    <a:pt x="5694" y="1002"/>
                    <a:pt x="5438" y="1017"/>
                    <a:pt x="5182" y="1047"/>
                  </a:cubicBezTo>
                  <a:cubicBezTo>
                    <a:pt x="4865" y="1076"/>
                    <a:pt x="4893" y="1546"/>
                    <a:pt x="5187" y="1546"/>
                  </a:cubicBezTo>
                  <a:cubicBezTo>
                    <a:pt x="5200" y="1546"/>
                    <a:pt x="5213" y="1545"/>
                    <a:pt x="5227" y="1543"/>
                  </a:cubicBezTo>
                  <a:cubicBezTo>
                    <a:pt x="5468" y="1528"/>
                    <a:pt x="5709" y="1513"/>
                    <a:pt x="5965" y="1513"/>
                  </a:cubicBezTo>
                  <a:cubicBezTo>
                    <a:pt x="5992" y="1513"/>
                    <a:pt x="6018" y="1513"/>
                    <a:pt x="6045" y="1513"/>
                  </a:cubicBezTo>
                  <a:cubicBezTo>
                    <a:pt x="7251" y="1513"/>
                    <a:pt x="8426" y="1843"/>
                    <a:pt x="9485" y="2446"/>
                  </a:cubicBezTo>
                  <a:cubicBezTo>
                    <a:pt x="9184" y="2567"/>
                    <a:pt x="8989" y="2852"/>
                    <a:pt x="9004" y="3183"/>
                  </a:cubicBezTo>
                  <a:cubicBezTo>
                    <a:pt x="9004" y="3214"/>
                    <a:pt x="9004" y="3259"/>
                    <a:pt x="9019" y="3304"/>
                  </a:cubicBezTo>
                  <a:cubicBezTo>
                    <a:pt x="9094" y="3650"/>
                    <a:pt x="9395" y="3906"/>
                    <a:pt x="9756" y="3906"/>
                  </a:cubicBezTo>
                  <a:lnTo>
                    <a:pt x="9786" y="3906"/>
                  </a:lnTo>
                  <a:lnTo>
                    <a:pt x="11502" y="3845"/>
                  </a:lnTo>
                  <a:cubicBezTo>
                    <a:pt x="11923" y="3830"/>
                    <a:pt x="12254" y="3469"/>
                    <a:pt x="12239" y="3063"/>
                  </a:cubicBezTo>
                  <a:lnTo>
                    <a:pt x="12164" y="1333"/>
                  </a:lnTo>
                  <a:cubicBezTo>
                    <a:pt x="12149" y="849"/>
                    <a:pt x="11785" y="612"/>
                    <a:pt x="11418" y="612"/>
                  </a:cubicBezTo>
                  <a:cubicBezTo>
                    <a:pt x="11032" y="612"/>
                    <a:pt x="10643" y="876"/>
                    <a:pt x="10659" y="1393"/>
                  </a:cubicBezTo>
                  <a:lnTo>
                    <a:pt x="10659" y="1408"/>
                  </a:lnTo>
                  <a:cubicBezTo>
                    <a:pt x="9221" y="465"/>
                    <a:pt x="7583" y="0"/>
                    <a:pt x="5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2573574" y="1979348"/>
              <a:ext cx="578469" cy="179173"/>
            </a:xfrm>
            <a:custGeom>
              <a:avLst/>
              <a:gdLst/>
              <a:ahLst/>
              <a:cxnLst/>
              <a:rect l="l" t="t" r="r" b="b"/>
              <a:pathLst>
                <a:path w="12572" h="3894" extrusionOk="0">
                  <a:moveTo>
                    <a:pt x="2498" y="1"/>
                  </a:moveTo>
                  <a:cubicBezTo>
                    <a:pt x="2488" y="1"/>
                    <a:pt x="2478" y="1"/>
                    <a:pt x="2468" y="1"/>
                  </a:cubicBezTo>
                  <a:lnTo>
                    <a:pt x="738" y="61"/>
                  </a:lnTo>
                  <a:cubicBezTo>
                    <a:pt x="316" y="76"/>
                    <a:pt x="1" y="422"/>
                    <a:pt x="16" y="844"/>
                  </a:cubicBezTo>
                  <a:lnTo>
                    <a:pt x="76" y="2559"/>
                  </a:lnTo>
                  <a:cubicBezTo>
                    <a:pt x="90" y="3050"/>
                    <a:pt x="455" y="3287"/>
                    <a:pt x="821" y="3287"/>
                  </a:cubicBezTo>
                  <a:cubicBezTo>
                    <a:pt x="1207" y="3287"/>
                    <a:pt x="1596" y="3023"/>
                    <a:pt x="1580" y="2514"/>
                  </a:cubicBezTo>
                  <a:lnTo>
                    <a:pt x="1580" y="2499"/>
                  </a:lnTo>
                  <a:cubicBezTo>
                    <a:pt x="2993" y="3415"/>
                    <a:pt x="4625" y="3894"/>
                    <a:pt x="6285" y="3894"/>
                  </a:cubicBezTo>
                  <a:cubicBezTo>
                    <a:pt x="6888" y="3894"/>
                    <a:pt x="7494" y="3831"/>
                    <a:pt x="8095" y="3702"/>
                  </a:cubicBezTo>
                  <a:cubicBezTo>
                    <a:pt x="8231" y="3687"/>
                    <a:pt x="8366" y="3642"/>
                    <a:pt x="8516" y="3612"/>
                  </a:cubicBezTo>
                  <a:cubicBezTo>
                    <a:pt x="8923" y="3492"/>
                    <a:pt x="9329" y="3356"/>
                    <a:pt x="9720" y="3191"/>
                  </a:cubicBezTo>
                  <a:cubicBezTo>
                    <a:pt x="9954" y="3053"/>
                    <a:pt x="9836" y="2715"/>
                    <a:pt x="9596" y="2715"/>
                  </a:cubicBezTo>
                  <a:cubicBezTo>
                    <a:pt x="9573" y="2715"/>
                    <a:pt x="9549" y="2718"/>
                    <a:pt x="9525" y="2724"/>
                  </a:cubicBezTo>
                  <a:cubicBezTo>
                    <a:pt x="9163" y="2890"/>
                    <a:pt x="8787" y="3010"/>
                    <a:pt x="8396" y="3116"/>
                  </a:cubicBezTo>
                  <a:cubicBezTo>
                    <a:pt x="8261" y="3161"/>
                    <a:pt x="8125" y="3191"/>
                    <a:pt x="8005" y="3221"/>
                  </a:cubicBezTo>
                  <a:cubicBezTo>
                    <a:pt x="7448" y="3341"/>
                    <a:pt x="6876" y="3402"/>
                    <a:pt x="6305" y="3402"/>
                  </a:cubicBezTo>
                  <a:cubicBezTo>
                    <a:pt x="4574" y="3402"/>
                    <a:pt x="2874" y="2845"/>
                    <a:pt x="1490" y="1807"/>
                  </a:cubicBezTo>
                  <a:cubicBezTo>
                    <a:pt x="1445" y="1774"/>
                    <a:pt x="1391" y="1758"/>
                    <a:pt x="1338" y="1758"/>
                  </a:cubicBezTo>
                  <a:cubicBezTo>
                    <a:pt x="1269" y="1758"/>
                    <a:pt x="1202" y="1785"/>
                    <a:pt x="1159" y="1837"/>
                  </a:cubicBezTo>
                  <a:cubicBezTo>
                    <a:pt x="1114" y="1882"/>
                    <a:pt x="1084" y="1957"/>
                    <a:pt x="1084" y="2017"/>
                  </a:cubicBezTo>
                  <a:lnTo>
                    <a:pt x="1099" y="2529"/>
                  </a:lnTo>
                  <a:cubicBezTo>
                    <a:pt x="1114" y="2589"/>
                    <a:pt x="1084" y="2664"/>
                    <a:pt x="1039" y="2709"/>
                  </a:cubicBezTo>
                  <a:cubicBezTo>
                    <a:pt x="994" y="2770"/>
                    <a:pt x="933" y="2800"/>
                    <a:pt x="858" y="2800"/>
                  </a:cubicBezTo>
                  <a:cubicBezTo>
                    <a:pt x="723" y="2800"/>
                    <a:pt x="602" y="2694"/>
                    <a:pt x="602" y="2559"/>
                  </a:cubicBezTo>
                  <a:lnTo>
                    <a:pt x="542" y="829"/>
                  </a:lnTo>
                  <a:cubicBezTo>
                    <a:pt x="542" y="768"/>
                    <a:pt x="557" y="693"/>
                    <a:pt x="602" y="648"/>
                  </a:cubicBezTo>
                  <a:cubicBezTo>
                    <a:pt x="647" y="588"/>
                    <a:pt x="708" y="558"/>
                    <a:pt x="783" y="558"/>
                  </a:cubicBezTo>
                  <a:lnTo>
                    <a:pt x="2498" y="498"/>
                  </a:lnTo>
                  <a:cubicBezTo>
                    <a:pt x="2618" y="498"/>
                    <a:pt x="2739" y="573"/>
                    <a:pt x="2754" y="693"/>
                  </a:cubicBezTo>
                  <a:cubicBezTo>
                    <a:pt x="2754" y="708"/>
                    <a:pt x="2754" y="723"/>
                    <a:pt x="2754" y="738"/>
                  </a:cubicBezTo>
                  <a:cubicBezTo>
                    <a:pt x="2769" y="874"/>
                    <a:pt x="2664" y="994"/>
                    <a:pt x="2513" y="1009"/>
                  </a:cubicBezTo>
                  <a:lnTo>
                    <a:pt x="2032" y="1024"/>
                  </a:lnTo>
                  <a:cubicBezTo>
                    <a:pt x="1791" y="1024"/>
                    <a:pt x="1701" y="1340"/>
                    <a:pt x="1896" y="1476"/>
                  </a:cubicBezTo>
                  <a:cubicBezTo>
                    <a:pt x="3212" y="2418"/>
                    <a:pt x="4761" y="2895"/>
                    <a:pt x="6319" y="2895"/>
                  </a:cubicBezTo>
                  <a:cubicBezTo>
                    <a:pt x="7523" y="2895"/>
                    <a:pt x="8732" y="2610"/>
                    <a:pt x="9840" y="2032"/>
                  </a:cubicBezTo>
                  <a:lnTo>
                    <a:pt x="9961" y="1957"/>
                  </a:lnTo>
                  <a:cubicBezTo>
                    <a:pt x="10442" y="1686"/>
                    <a:pt x="10894" y="1370"/>
                    <a:pt x="11315" y="1009"/>
                  </a:cubicBezTo>
                  <a:cubicBezTo>
                    <a:pt x="11360" y="964"/>
                    <a:pt x="11420" y="942"/>
                    <a:pt x="11482" y="942"/>
                  </a:cubicBezTo>
                  <a:cubicBezTo>
                    <a:pt x="11544" y="942"/>
                    <a:pt x="11608" y="964"/>
                    <a:pt x="11661" y="1009"/>
                  </a:cubicBezTo>
                  <a:cubicBezTo>
                    <a:pt x="11706" y="1054"/>
                    <a:pt x="11736" y="1130"/>
                    <a:pt x="11736" y="1190"/>
                  </a:cubicBezTo>
                  <a:cubicBezTo>
                    <a:pt x="11736" y="1265"/>
                    <a:pt x="11706" y="1325"/>
                    <a:pt x="11646" y="1370"/>
                  </a:cubicBezTo>
                  <a:cubicBezTo>
                    <a:pt x="11330" y="1656"/>
                    <a:pt x="10969" y="1912"/>
                    <a:pt x="10608" y="2153"/>
                  </a:cubicBezTo>
                  <a:cubicBezTo>
                    <a:pt x="10359" y="2290"/>
                    <a:pt x="10501" y="2622"/>
                    <a:pt x="10728" y="2622"/>
                  </a:cubicBezTo>
                  <a:cubicBezTo>
                    <a:pt x="10776" y="2622"/>
                    <a:pt x="10827" y="2608"/>
                    <a:pt x="10879" y="2574"/>
                  </a:cubicBezTo>
                  <a:cubicBezTo>
                    <a:pt x="11270" y="2333"/>
                    <a:pt x="11631" y="2047"/>
                    <a:pt x="11992" y="1746"/>
                  </a:cubicBezTo>
                  <a:cubicBezTo>
                    <a:pt x="12572" y="1226"/>
                    <a:pt x="12082" y="417"/>
                    <a:pt x="11480" y="417"/>
                  </a:cubicBezTo>
                  <a:cubicBezTo>
                    <a:pt x="11316" y="417"/>
                    <a:pt x="11145" y="477"/>
                    <a:pt x="10984" y="618"/>
                  </a:cubicBezTo>
                  <a:lnTo>
                    <a:pt x="10954" y="633"/>
                  </a:lnTo>
                  <a:cubicBezTo>
                    <a:pt x="10578" y="964"/>
                    <a:pt x="10156" y="1265"/>
                    <a:pt x="9690" y="1521"/>
                  </a:cubicBezTo>
                  <a:lnTo>
                    <a:pt x="9585" y="1581"/>
                  </a:lnTo>
                  <a:cubicBezTo>
                    <a:pt x="8548" y="2118"/>
                    <a:pt x="7413" y="2385"/>
                    <a:pt x="6281" y="2385"/>
                  </a:cubicBezTo>
                  <a:cubicBezTo>
                    <a:pt x="5065" y="2385"/>
                    <a:pt x="3852" y="2076"/>
                    <a:pt x="2769" y="1461"/>
                  </a:cubicBezTo>
                  <a:cubicBezTo>
                    <a:pt x="3070" y="1340"/>
                    <a:pt x="3250" y="1039"/>
                    <a:pt x="3250" y="723"/>
                  </a:cubicBezTo>
                  <a:cubicBezTo>
                    <a:pt x="3235" y="678"/>
                    <a:pt x="3235" y="633"/>
                    <a:pt x="3235" y="603"/>
                  </a:cubicBezTo>
                  <a:cubicBezTo>
                    <a:pt x="3162" y="252"/>
                    <a:pt x="2847" y="1"/>
                    <a:pt x="2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2640718" y="1548826"/>
              <a:ext cx="457150" cy="429958"/>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52"/>
          <p:cNvGrpSpPr/>
          <p:nvPr/>
        </p:nvGrpSpPr>
        <p:grpSpPr>
          <a:xfrm>
            <a:off x="4279113" y="3693322"/>
            <a:ext cx="458485" cy="572571"/>
            <a:chOff x="1197275" y="2026750"/>
            <a:chExt cx="343075" cy="428475"/>
          </a:xfrm>
        </p:grpSpPr>
        <p:sp>
          <p:nvSpPr>
            <p:cNvPr id="2292" name="Google Shape;2292;p52"/>
            <p:cNvSpPr/>
            <p:nvPr/>
          </p:nvSpPr>
          <p:spPr>
            <a:xfrm>
              <a:off x="1197275" y="2026750"/>
              <a:ext cx="343075" cy="428475"/>
            </a:xfrm>
            <a:custGeom>
              <a:avLst/>
              <a:gdLst/>
              <a:ahLst/>
              <a:cxnLst/>
              <a:rect l="l" t="t" r="r" b="b"/>
              <a:pathLst>
                <a:path w="13723" h="17139" extrusionOk="0">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1319550" y="2128625"/>
              <a:ext cx="100050" cy="99250"/>
            </a:xfrm>
            <a:custGeom>
              <a:avLst/>
              <a:gdLst/>
              <a:ahLst/>
              <a:cxnLst/>
              <a:rect l="l" t="t" r="r" b="b"/>
              <a:pathLst>
                <a:path w="4002" h="3970" extrusionOk="0">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52"/>
          <p:cNvGrpSpPr/>
          <p:nvPr/>
        </p:nvGrpSpPr>
        <p:grpSpPr>
          <a:xfrm>
            <a:off x="7086092" y="3710225"/>
            <a:ext cx="365368" cy="538762"/>
            <a:chOff x="3510200" y="2026000"/>
            <a:chExt cx="291525" cy="429875"/>
          </a:xfrm>
        </p:grpSpPr>
        <p:sp>
          <p:nvSpPr>
            <p:cNvPr id="2295" name="Google Shape;2295;p52"/>
            <p:cNvSpPr/>
            <p:nvPr/>
          </p:nvSpPr>
          <p:spPr>
            <a:xfrm>
              <a:off x="3560700" y="2380250"/>
              <a:ext cx="24000" cy="75625"/>
            </a:xfrm>
            <a:custGeom>
              <a:avLst/>
              <a:gdLst/>
              <a:ahLst/>
              <a:cxnLst/>
              <a:rect l="l" t="t" r="r" b="b"/>
              <a:pathLst>
                <a:path w="960" h="3025" extrusionOk="0">
                  <a:moveTo>
                    <a:pt x="331" y="1"/>
                  </a:moveTo>
                  <a:cubicBezTo>
                    <a:pt x="159" y="1"/>
                    <a:pt x="1" y="179"/>
                    <a:pt x="117" y="380"/>
                  </a:cubicBezTo>
                  <a:lnTo>
                    <a:pt x="283" y="651"/>
                  </a:lnTo>
                  <a:cubicBezTo>
                    <a:pt x="388" y="801"/>
                    <a:pt x="433" y="997"/>
                    <a:pt x="433" y="1193"/>
                  </a:cubicBezTo>
                  <a:lnTo>
                    <a:pt x="433" y="2742"/>
                  </a:lnTo>
                  <a:cubicBezTo>
                    <a:pt x="418" y="2930"/>
                    <a:pt x="553" y="3024"/>
                    <a:pt x="689" y="3024"/>
                  </a:cubicBezTo>
                  <a:cubicBezTo>
                    <a:pt x="824" y="3024"/>
                    <a:pt x="960" y="2930"/>
                    <a:pt x="945" y="2742"/>
                  </a:cubicBezTo>
                  <a:lnTo>
                    <a:pt x="945" y="1193"/>
                  </a:lnTo>
                  <a:cubicBezTo>
                    <a:pt x="945" y="907"/>
                    <a:pt x="854" y="621"/>
                    <a:pt x="704" y="380"/>
                  </a:cubicBezTo>
                  <a:lnTo>
                    <a:pt x="538" y="109"/>
                  </a:lnTo>
                  <a:cubicBezTo>
                    <a:pt x="480" y="33"/>
                    <a:pt x="404"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3727600" y="2380050"/>
              <a:ext cx="22600" cy="75250"/>
            </a:xfrm>
            <a:custGeom>
              <a:avLst/>
              <a:gdLst/>
              <a:ahLst/>
              <a:cxnLst/>
              <a:rect l="l" t="t" r="r" b="b"/>
              <a:pathLst>
                <a:path w="904" h="3010" extrusionOk="0">
                  <a:moveTo>
                    <a:pt x="614" y="1"/>
                  </a:moveTo>
                  <a:cubicBezTo>
                    <a:pt x="533" y="1"/>
                    <a:pt x="455" y="41"/>
                    <a:pt x="407" y="117"/>
                  </a:cubicBezTo>
                  <a:lnTo>
                    <a:pt x="227" y="388"/>
                  </a:lnTo>
                  <a:cubicBezTo>
                    <a:pt x="76" y="629"/>
                    <a:pt x="1" y="915"/>
                    <a:pt x="1" y="1201"/>
                  </a:cubicBezTo>
                  <a:lnTo>
                    <a:pt x="1" y="2750"/>
                  </a:lnTo>
                  <a:cubicBezTo>
                    <a:pt x="1" y="2923"/>
                    <a:pt x="125" y="3010"/>
                    <a:pt x="249" y="3010"/>
                  </a:cubicBezTo>
                  <a:cubicBezTo>
                    <a:pt x="373" y="3010"/>
                    <a:pt x="497" y="2923"/>
                    <a:pt x="497" y="2750"/>
                  </a:cubicBezTo>
                  <a:lnTo>
                    <a:pt x="497" y="1201"/>
                  </a:lnTo>
                  <a:cubicBezTo>
                    <a:pt x="497" y="1005"/>
                    <a:pt x="558" y="809"/>
                    <a:pt x="648" y="659"/>
                  </a:cubicBezTo>
                  <a:lnTo>
                    <a:pt x="828" y="388"/>
                  </a:lnTo>
                  <a:cubicBezTo>
                    <a:pt x="904" y="268"/>
                    <a:pt x="859" y="117"/>
                    <a:pt x="753" y="42"/>
                  </a:cubicBezTo>
                  <a:cubicBezTo>
                    <a:pt x="709" y="14"/>
                    <a:pt x="66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7" name="Google Shape;2297;p52"/>
            <p:cNvGrpSpPr/>
            <p:nvPr/>
          </p:nvGrpSpPr>
          <p:grpSpPr>
            <a:xfrm>
              <a:off x="3510200" y="2026000"/>
              <a:ext cx="291525" cy="429875"/>
              <a:chOff x="3510200" y="2026000"/>
              <a:chExt cx="291525" cy="429875"/>
            </a:xfrm>
          </p:grpSpPr>
          <p:sp>
            <p:nvSpPr>
              <p:cNvPr id="2298" name="Google Shape;2298;p52"/>
              <p:cNvSpPr/>
              <p:nvPr/>
            </p:nvSpPr>
            <p:spPr>
              <a:xfrm>
                <a:off x="3510200" y="2026000"/>
                <a:ext cx="291525" cy="429875"/>
              </a:xfrm>
              <a:custGeom>
                <a:avLst/>
                <a:gdLst/>
                <a:ahLst/>
                <a:cxnLst/>
                <a:rect l="l" t="t" r="r" b="b"/>
                <a:pathLst>
                  <a:path w="11661" h="17195" extrusionOk="0">
                    <a:moveTo>
                      <a:pt x="9840" y="4289"/>
                    </a:moveTo>
                    <a:cubicBezTo>
                      <a:pt x="10502" y="4289"/>
                      <a:pt x="11044" y="4830"/>
                      <a:pt x="11044" y="5492"/>
                    </a:cubicBezTo>
                    <a:lnTo>
                      <a:pt x="11044" y="5688"/>
                    </a:lnTo>
                    <a:cubicBezTo>
                      <a:pt x="11044" y="6350"/>
                      <a:pt x="10502" y="6892"/>
                      <a:pt x="9840" y="6892"/>
                    </a:cubicBezTo>
                    <a:lnTo>
                      <a:pt x="9825" y="6892"/>
                    </a:lnTo>
                    <a:lnTo>
                      <a:pt x="9825" y="4289"/>
                    </a:lnTo>
                    <a:close/>
                    <a:moveTo>
                      <a:pt x="11044" y="6892"/>
                    </a:moveTo>
                    <a:lnTo>
                      <a:pt x="11044" y="7810"/>
                    </a:lnTo>
                    <a:cubicBezTo>
                      <a:pt x="11044" y="8381"/>
                      <a:pt x="10578" y="8848"/>
                      <a:pt x="10006" y="8848"/>
                    </a:cubicBezTo>
                    <a:lnTo>
                      <a:pt x="9615" y="8848"/>
                    </a:lnTo>
                    <a:cubicBezTo>
                      <a:pt x="9600" y="8818"/>
                      <a:pt x="9585" y="8787"/>
                      <a:pt x="9570" y="8772"/>
                    </a:cubicBezTo>
                    <a:cubicBezTo>
                      <a:pt x="9735" y="8336"/>
                      <a:pt x="9825" y="7885"/>
                      <a:pt x="9825" y="7418"/>
                    </a:cubicBezTo>
                    <a:lnTo>
                      <a:pt x="9825" y="7388"/>
                    </a:lnTo>
                    <a:lnTo>
                      <a:pt x="9840" y="7388"/>
                    </a:lnTo>
                    <a:cubicBezTo>
                      <a:pt x="10292" y="7388"/>
                      <a:pt x="10728" y="7208"/>
                      <a:pt x="11044" y="6892"/>
                    </a:cubicBezTo>
                    <a:close/>
                    <a:moveTo>
                      <a:pt x="8893" y="8833"/>
                    </a:moveTo>
                    <a:cubicBezTo>
                      <a:pt x="9028" y="8833"/>
                      <a:pt x="9133" y="8953"/>
                      <a:pt x="9133" y="9088"/>
                    </a:cubicBezTo>
                    <a:lnTo>
                      <a:pt x="9133" y="9164"/>
                    </a:lnTo>
                    <a:cubicBezTo>
                      <a:pt x="9133" y="9299"/>
                      <a:pt x="9028" y="9404"/>
                      <a:pt x="8893" y="9404"/>
                    </a:cubicBezTo>
                    <a:lnTo>
                      <a:pt x="7749" y="9404"/>
                    </a:lnTo>
                    <a:cubicBezTo>
                      <a:pt x="7599" y="9404"/>
                      <a:pt x="7493" y="9299"/>
                      <a:pt x="7493" y="9164"/>
                    </a:cubicBezTo>
                    <a:lnTo>
                      <a:pt x="7493" y="9088"/>
                    </a:lnTo>
                    <a:cubicBezTo>
                      <a:pt x="7493" y="8953"/>
                      <a:pt x="7599" y="8833"/>
                      <a:pt x="7749" y="8833"/>
                    </a:cubicBezTo>
                    <a:close/>
                    <a:moveTo>
                      <a:pt x="7147" y="11029"/>
                    </a:moveTo>
                    <a:lnTo>
                      <a:pt x="5823" y="12007"/>
                    </a:lnTo>
                    <a:lnTo>
                      <a:pt x="4499" y="11044"/>
                    </a:lnTo>
                    <a:lnTo>
                      <a:pt x="4529" y="11044"/>
                    </a:lnTo>
                    <a:cubicBezTo>
                      <a:pt x="4620" y="11074"/>
                      <a:pt x="4695" y="11090"/>
                      <a:pt x="4785" y="11105"/>
                    </a:cubicBezTo>
                    <a:lnTo>
                      <a:pt x="4800" y="11120"/>
                    </a:lnTo>
                    <a:cubicBezTo>
                      <a:pt x="5041" y="11165"/>
                      <a:pt x="5312" y="11195"/>
                      <a:pt x="5567" y="11195"/>
                    </a:cubicBezTo>
                    <a:lnTo>
                      <a:pt x="6049" y="11195"/>
                    </a:lnTo>
                    <a:cubicBezTo>
                      <a:pt x="6410" y="11195"/>
                      <a:pt x="6771" y="11150"/>
                      <a:pt x="7117" y="11044"/>
                    </a:cubicBezTo>
                    <a:lnTo>
                      <a:pt x="7147" y="11029"/>
                    </a:lnTo>
                    <a:close/>
                    <a:moveTo>
                      <a:pt x="3882" y="11195"/>
                    </a:moveTo>
                    <a:lnTo>
                      <a:pt x="5402" y="12323"/>
                    </a:lnTo>
                    <a:lnTo>
                      <a:pt x="5146" y="12519"/>
                    </a:lnTo>
                    <a:lnTo>
                      <a:pt x="4409" y="13091"/>
                    </a:lnTo>
                    <a:lnTo>
                      <a:pt x="3446" y="11631"/>
                    </a:lnTo>
                    <a:lnTo>
                      <a:pt x="3882" y="11195"/>
                    </a:lnTo>
                    <a:close/>
                    <a:moveTo>
                      <a:pt x="7779" y="11210"/>
                    </a:moveTo>
                    <a:lnTo>
                      <a:pt x="8200" y="11631"/>
                    </a:lnTo>
                    <a:lnTo>
                      <a:pt x="7253" y="13091"/>
                    </a:lnTo>
                    <a:lnTo>
                      <a:pt x="6500" y="12519"/>
                    </a:lnTo>
                    <a:lnTo>
                      <a:pt x="6245" y="12338"/>
                    </a:lnTo>
                    <a:lnTo>
                      <a:pt x="7779" y="11210"/>
                    </a:lnTo>
                    <a:close/>
                    <a:moveTo>
                      <a:pt x="5823" y="12639"/>
                    </a:moveTo>
                    <a:lnTo>
                      <a:pt x="6094" y="12850"/>
                    </a:lnTo>
                    <a:lnTo>
                      <a:pt x="6094" y="13512"/>
                    </a:lnTo>
                    <a:lnTo>
                      <a:pt x="5552" y="13512"/>
                    </a:lnTo>
                    <a:lnTo>
                      <a:pt x="5552" y="12850"/>
                    </a:lnTo>
                    <a:lnTo>
                      <a:pt x="5823" y="12639"/>
                    </a:lnTo>
                    <a:close/>
                    <a:moveTo>
                      <a:pt x="4033" y="1"/>
                    </a:moveTo>
                    <a:cubicBezTo>
                      <a:pt x="2904" y="1"/>
                      <a:pt x="1941" y="843"/>
                      <a:pt x="1806" y="1972"/>
                    </a:cubicBezTo>
                    <a:cubicBezTo>
                      <a:pt x="1144" y="2092"/>
                      <a:pt x="647" y="2679"/>
                      <a:pt x="647" y="3356"/>
                    </a:cubicBezTo>
                    <a:lnTo>
                      <a:pt x="647" y="6681"/>
                    </a:lnTo>
                    <a:cubicBezTo>
                      <a:pt x="647" y="6832"/>
                      <a:pt x="753" y="6937"/>
                      <a:pt x="903" y="6937"/>
                    </a:cubicBezTo>
                    <a:cubicBezTo>
                      <a:pt x="1024" y="6937"/>
                      <a:pt x="1144" y="6937"/>
                      <a:pt x="1249" y="6922"/>
                    </a:cubicBezTo>
                    <a:cubicBezTo>
                      <a:pt x="1445" y="6892"/>
                      <a:pt x="1625" y="6847"/>
                      <a:pt x="1791" y="6786"/>
                    </a:cubicBezTo>
                    <a:lnTo>
                      <a:pt x="1791" y="7418"/>
                    </a:lnTo>
                    <a:cubicBezTo>
                      <a:pt x="1791" y="7734"/>
                      <a:pt x="1836" y="8050"/>
                      <a:pt x="1911" y="8366"/>
                    </a:cubicBezTo>
                    <a:cubicBezTo>
                      <a:pt x="1941" y="8472"/>
                      <a:pt x="2047" y="8547"/>
                      <a:pt x="2152" y="8547"/>
                    </a:cubicBezTo>
                    <a:lnTo>
                      <a:pt x="2212" y="8547"/>
                    </a:lnTo>
                    <a:cubicBezTo>
                      <a:pt x="2363" y="8517"/>
                      <a:pt x="2438" y="8381"/>
                      <a:pt x="2408" y="8246"/>
                    </a:cubicBezTo>
                    <a:cubicBezTo>
                      <a:pt x="2333" y="7975"/>
                      <a:pt x="2303" y="7704"/>
                      <a:pt x="2303" y="7433"/>
                    </a:cubicBezTo>
                    <a:lnTo>
                      <a:pt x="2303" y="6561"/>
                    </a:lnTo>
                    <a:cubicBezTo>
                      <a:pt x="2483" y="6440"/>
                      <a:pt x="2649" y="6320"/>
                      <a:pt x="2799" y="6170"/>
                    </a:cubicBezTo>
                    <a:cubicBezTo>
                      <a:pt x="3296" y="5673"/>
                      <a:pt x="3581" y="4996"/>
                      <a:pt x="3581" y="4289"/>
                    </a:cubicBezTo>
                    <a:lnTo>
                      <a:pt x="3581" y="3943"/>
                    </a:lnTo>
                    <a:cubicBezTo>
                      <a:pt x="4334" y="4409"/>
                      <a:pt x="5221" y="4665"/>
                      <a:pt x="6109" y="4665"/>
                    </a:cubicBezTo>
                    <a:lnTo>
                      <a:pt x="6831" y="4665"/>
                    </a:lnTo>
                    <a:cubicBezTo>
                      <a:pt x="7719" y="4665"/>
                      <a:pt x="8577" y="4424"/>
                      <a:pt x="9329" y="3958"/>
                    </a:cubicBezTo>
                    <a:lnTo>
                      <a:pt x="9329" y="4048"/>
                    </a:lnTo>
                    <a:lnTo>
                      <a:pt x="9329" y="7163"/>
                    </a:lnTo>
                    <a:lnTo>
                      <a:pt x="9329" y="7433"/>
                    </a:lnTo>
                    <a:cubicBezTo>
                      <a:pt x="9329" y="7764"/>
                      <a:pt x="9284" y="8095"/>
                      <a:pt x="9178" y="8411"/>
                    </a:cubicBezTo>
                    <a:cubicBezTo>
                      <a:pt x="9088" y="8366"/>
                      <a:pt x="8998" y="8351"/>
                      <a:pt x="8893" y="8351"/>
                    </a:cubicBezTo>
                    <a:lnTo>
                      <a:pt x="7749" y="8351"/>
                    </a:lnTo>
                    <a:cubicBezTo>
                      <a:pt x="7343" y="8351"/>
                      <a:pt x="6997" y="8682"/>
                      <a:pt x="6997" y="9103"/>
                    </a:cubicBezTo>
                    <a:lnTo>
                      <a:pt x="6997" y="9164"/>
                    </a:lnTo>
                    <a:cubicBezTo>
                      <a:pt x="6997" y="9585"/>
                      <a:pt x="7343" y="9916"/>
                      <a:pt x="7749" y="9916"/>
                    </a:cubicBezTo>
                    <a:lnTo>
                      <a:pt x="8170" y="9916"/>
                    </a:lnTo>
                    <a:cubicBezTo>
                      <a:pt x="7900" y="10157"/>
                      <a:pt x="7584" y="10337"/>
                      <a:pt x="7253" y="10473"/>
                    </a:cubicBezTo>
                    <a:cubicBezTo>
                      <a:pt x="6876" y="10608"/>
                      <a:pt x="6470" y="10698"/>
                      <a:pt x="6064" y="10698"/>
                    </a:cubicBezTo>
                    <a:lnTo>
                      <a:pt x="5567" y="10698"/>
                    </a:lnTo>
                    <a:cubicBezTo>
                      <a:pt x="5161" y="10698"/>
                      <a:pt x="4770" y="10623"/>
                      <a:pt x="4409" y="10488"/>
                    </a:cubicBezTo>
                    <a:cubicBezTo>
                      <a:pt x="3777" y="10247"/>
                      <a:pt x="3235" y="9826"/>
                      <a:pt x="2859" y="9254"/>
                    </a:cubicBezTo>
                    <a:cubicBezTo>
                      <a:pt x="2803" y="9177"/>
                      <a:pt x="2731" y="9145"/>
                      <a:pt x="2659" y="9145"/>
                    </a:cubicBezTo>
                    <a:cubicBezTo>
                      <a:pt x="2480" y="9145"/>
                      <a:pt x="2309" y="9346"/>
                      <a:pt x="2438" y="9540"/>
                    </a:cubicBezTo>
                    <a:cubicBezTo>
                      <a:pt x="2754" y="10006"/>
                      <a:pt x="3175" y="10412"/>
                      <a:pt x="3672" y="10698"/>
                    </a:cubicBezTo>
                    <a:lnTo>
                      <a:pt x="2980" y="11390"/>
                    </a:lnTo>
                    <a:lnTo>
                      <a:pt x="1385" y="12338"/>
                    </a:lnTo>
                    <a:cubicBezTo>
                      <a:pt x="542" y="12835"/>
                      <a:pt x="16" y="13753"/>
                      <a:pt x="16" y="14731"/>
                    </a:cubicBezTo>
                    <a:lnTo>
                      <a:pt x="16" y="16912"/>
                    </a:lnTo>
                    <a:cubicBezTo>
                      <a:pt x="0" y="17100"/>
                      <a:pt x="132" y="17194"/>
                      <a:pt x="264" y="17194"/>
                    </a:cubicBezTo>
                    <a:cubicBezTo>
                      <a:pt x="395" y="17194"/>
                      <a:pt x="527" y="17100"/>
                      <a:pt x="512" y="16912"/>
                    </a:cubicBezTo>
                    <a:lnTo>
                      <a:pt x="512" y="14731"/>
                    </a:lnTo>
                    <a:cubicBezTo>
                      <a:pt x="527" y="13918"/>
                      <a:pt x="948" y="13181"/>
                      <a:pt x="1640" y="12775"/>
                    </a:cubicBezTo>
                    <a:lnTo>
                      <a:pt x="3055" y="11932"/>
                    </a:lnTo>
                    <a:lnTo>
                      <a:pt x="4138" y="13587"/>
                    </a:lnTo>
                    <a:cubicBezTo>
                      <a:pt x="4184" y="13660"/>
                      <a:pt x="4262" y="13700"/>
                      <a:pt x="4344" y="13700"/>
                    </a:cubicBezTo>
                    <a:cubicBezTo>
                      <a:pt x="4397" y="13700"/>
                      <a:pt x="4452" y="13683"/>
                      <a:pt x="4499" y="13647"/>
                    </a:cubicBezTo>
                    <a:lnTo>
                      <a:pt x="5071" y="13226"/>
                    </a:lnTo>
                    <a:lnTo>
                      <a:pt x="5071" y="13753"/>
                    </a:lnTo>
                    <a:lnTo>
                      <a:pt x="4830" y="16897"/>
                    </a:lnTo>
                    <a:cubicBezTo>
                      <a:pt x="4830" y="17033"/>
                      <a:pt x="4936" y="17153"/>
                      <a:pt x="5071" y="17168"/>
                    </a:cubicBezTo>
                    <a:lnTo>
                      <a:pt x="5086" y="17168"/>
                    </a:lnTo>
                    <a:cubicBezTo>
                      <a:pt x="5221" y="17168"/>
                      <a:pt x="5327" y="17063"/>
                      <a:pt x="5342" y="16942"/>
                    </a:cubicBezTo>
                    <a:lnTo>
                      <a:pt x="5552" y="14008"/>
                    </a:lnTo>
                    <a:lnTo>
                      <a:pt x="6124" y="14008"/>
                    </a:lnTo>
                    <a:lnTo>
                      <a:pt x="6169" y="14535"/>
                    </a:lnTo>
                    <a:cubicBezTo>
                      <a:pt x="6183" y="14684"/>
                      <a:pt x="6298" y="14756"/>
                      <a:pt x="6413" y="14756"/>
                    </a:cubicBezTo>
                    <a:cubicBezTo>
                      <a:pt x="6543" y="14756"/>
                      <a:pt x="6674" y="14665"/>
                      <a:pt x="6666" y="14490"/>
                    </a:cubicBezTo>
                    <a:lnTo>
                      <a:pt x="6606" y="13753"/>
                    </a:lnTo>
                    <a:lnTo>
                      <a:pt x="6606" y="13226"/>
                    </a:lnTo>
                    <a:lnTo>
                      <a:pt x="7162" y="13647"/>
                    </a:lnTo>
                    <a:cubicBezTo>
                      <a:pt x="7207" y="13677"/>
                      <a:pt x="7253" y="13692"/>
                      <a:pt x="7313" y="13692"/>
                    </a:cubicBezTo>
                    <a:cubicBezTo>
                      <a:pt x="7403" y="13692"/>
                      <a:pt x="7478" y="13662"/>
                      <a:pt x="7523" y="13587"/>
                    </a:cubicBezTo>
                    <a:lnTo>
                      <a:pt x="8607" y="11932"/>
                    </a:lnTo>
                    <a:lnTo>
                      <a:pt x="10021" y="12760"/>
                    </a:lnTo>
                    <a:cubicBezTo>
                      <a:pt x="10713" y="13181"/>
                      <a:pt x="11149" y="13918"/>
                      <a:pt x="11149" y="14731"/>
                    </a:cubicBezTo>
                    <a:lnTo>
                      <a:pt x="11149" y="16912"/>
                    </a:lnTo>
                    <a:cubicBezTo>
                      <a:pt x="11134" y="17100"/>
                      <a:pt x="11266" y="17194"/>
                      <a:pt x="11398" y="17194"/>
                    </a:cubicBezTo>
                    <a:cubicBezTo>
                      <a:pt x="11529" y="17194"/>
                      <a:pt x="11661" y="17100"/>
                      <a:pt x="11646" y="16912"/>
                    </a:cubicBezTo>
                    <a:lnTo>
                      <a:pt x="11646" y="14731"/>
                    </a:lnTo>
                    <a:cubicBezTo>
                      <a:pt x="11646" y="13753"/>
                      <a:pt x="11119" y="12835"/>
                      <a:pt x="10277" y="12338"/>
                    </a:cubicBezTo>
                    <a:lnTo>
                      <a:pt x="8682" y="11390"/>
                    </a:lnTo>
                    <a:lnTo>
                      <a:pt x="7975" y="10683"/>
                    </a:lnTo>
                    <a:cubicBezTo>
                      <a:pt x="7975" y="10683"/>
                      <a:pt x="7975" y="10683"/>
                      <a:pt x="7960" y="10668"/>
                    </a:cubicBezTo>
                    <a:cubicBezTo>
                      <a:pt x="8306" y="10473"/>
                      <a:pt x="8622" y="10217"/>
                      <a:pt x="8878" y="9916"/>
                    </a:cubicBezTo>
                    <a:cubicBezTo>
                      <a:pt x="9224" y="9916"/>
                      <a:pt x="9524" y="9690"/>
                      <a:pt x="9600" y="9359"/>
                    </a:cubicBezTo>
                    <a:lnTo>
                      <a:pt x="9976" y="9359"/>
                    </a:lnTo>
                    <a:cubicBezTo>
                      <a:pt x="10833" y="9359"/>
                      <a:pt x="11526" y="8667"/>
                      <a:pt x="11526" y="7810"/>
                    </a:cubicBezTo>
                    <a:lnTo>
                      <a:pt x="11526" y="5492"/>
                    </a:lnTo>
                    <a:cubicBezTo>
                      <a:pt x="11526" y="4545"/>
                      <a:pt x="10758" y="3792"/>
                      <a:pt x="9825" y="3792"/>
                    </a:cubicBezTo>
                    <a:lnTo>
                      <a:pt x="9810" y="3792"/>
                    </a:lnTo>
                    <a:lnTo>
                      <a:pt x="9810" y="3552"/>
                    </a:lnTo>
                    <a:cubicBezTo>
                      <a:pt x="10066" y="3281"/>
                      <a:pt x="10307" y="2980"/>
                      <a:pt x="10518" y="2649"/>
                    </a:cubicBezTo>
                    <a:cubicBezTo>
                      <a:pt x="10578" y="2528"/>
                      <a:pt x="10548" y="2378"/>
                      <a:pt x="10427" y="2303"/>
                    </a:cubicBezTo>
                    <a:cubicBezTo>
                      <a:pt x="10387" y="2278"/>
                      <a:pt x="10344" y="2266"/>
                      <a:pt x="10301" y="2266"/>
                    </a:cubicBezTo>
                    <a:cubicBezTo>
                      <a:pt x="10215" y="2266"/>
                      <a:pt x="10131" y="2313"/>
                      <a:pt x="10081" y="2393"/>
                    </a:cubicBezTo>
                    <a:cubicBezTo>
                      <a:pt x="9886" y="2709"/>
                      <a:pt x="9645" y="2995"/>
                      <a:pt x="9389" y="3266"/>
                    </a:cubicBezTo>
                    <a:cubicBezTo>
                      <a:pt x="8652" y="3837"/>
                      <a:pt x="7749" y="4153"/>
                      <a:pt x="6831" y="4153"/>
                    </a:cubicBezTo>
                    <a:lnTo>
                      <a:pt x="6109" y="4153"/>
                    </a:lnTo>
                    <a:cubicBezTo>
                      <a:pt x="5161" y="4153"/>
                      <a:pt x="4228" y="3837"/>
                      <a:pt x="3476" y="3251"/>
                    </a:cubicBezTo>
                    <a:cubicBezTo>
                      <a:pt x="3431" y="3221"/>
                      <a:pt x="3371" y="3206"/>
                      <a:pt x="3311" y="3206"/>
                    </a:cubicBezTo>
                    <a:cubicBezTo>
                      <a:pt x="3175" y="3206"/>
                      <a:pt x="3070" y="3311"/>
                      <a:pt x="3070" y="3446"/>
                    </a:cubicBezTo>
                    <a:lnTo>
                      <a:pt x="3070" y="4274"/>
                    </a:lnTo>
                    <a:cubicBezTo>
                      <a:pt x="3070" y="5071"/>
                      <a:pt x="2634" y="5808"/>
                      <a:pt x="1926" y="6185"/>
                    </a:cubicBezTo>
                    <a:cubicBezTo>
                      <a:pt x="1701" y="6305"/>
                      <a:pt x="1445" y="6395"/>
                      <a:pt x="1189" y="6425"/>
                    </a:cubicBezTo>
                    <a:lnTo>
                      <a:pt x="1159" y="6425"/>
                    </a:lnTo>
                    <a:lnTo>
                      <a:pt x="1159" y="3371"/>
                    </a:lnTo>
                    <a:cubicBezTo>
                      <a:pt x="1144" y="2874"/>
                      <a:pt x="1550" y="2468"/>
                      <a:pt x="2047" y="2453"/>
                    </a:cubicBezTo>
                    <a:cubicBezTo>
                      <a:pt x="2182" y="2453"/>
                      <a:pt x="2287" y="2348"/>
                      <a:pt x="2303" y="2212"/>
                    </a:cubicBezTo>
                    <a:cubicBezTo>
                      <a:pt x="2318" y="1265"/>
                      <a:pt x="3085" y="512"/>
                      <a:pt x="4033" y="512"/>
                    </a:cubicBezTo>
                    <a:lnTo>
                      <a:pt x="10502" y="512"/>
                    </a:lnTo>
                    <a:lnTo>
                      <a:pt x="10502" y="768"/>
                    </a:lnTo>
                    <a:cubicBezTo>
                      <a:pt x="10502" y="964"/>
                      <a:pt x="10487" y="1174"/>
                      <a:pt x="10457" y="1385"/>
                    </a:cubicBezTo>
                    <a:cubicBezTo>
                      <a:pt x="10432" y="1569"/>
                      <a:pt x="10575" y="1674"/>
                      <a:pt x="10714" y="1674"/>
                    </a:cubicBezTo>
                    <a:cubicBezTo>
                      <a:pt x="10825" y="1674"/>
                      <a:pt x="10934" y="1607"/>
                      <a:pt x="10954" y="1460"/>
                    </a:cubicBezTo>
                    <a:cubicBezTo>
                      <a:pt x="10984" y="1219"/>
                      <a:pt x="10999" y="994"/>
                      <a:pt x="10999" y="768"/>
                    </a:cubicBezTo>
                    <a:lnTo>
                      <a:pt x="10999" y="257"/>
                    </a:lnTo>
                    <a:cubicBezTo>
                      <a:pt x="10999" y="121"/>
                      <a:pt x="10894" y="1"/>
                      <a:pt x="10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2"/>
              <p:cNvSpPr/>
              <p:nvPr/>
            </p:nvSpPr>
            <p:spPr>
              <a:xfrm>
                <a:off x="3665725" y="2409900"/>
                <a:ext cx="15650" cy="45325"/>
              </a:xfrm>
              <a:custGeom>
                <a:avLst/>
                <a:gdLst/>
                <a:ahLst/>
                <a:cxnLst/>
                <a:rect l="l" t="t" r="r" b="b"/>
                <a:pathLst>
                  <a:path w="626" h="1813" extrusionOk="0">
                    <a:moveTo>
                      <a:pt x="268" y="0"/>
                    </a:moveTo>
                    <a:cubicBezTo>
                      <a:pt x="135" y="0"/>
                      <a:pt x="1" y="95"/>
                      <a:pt x="8" y="277"/>
                    </a:cubicBezTo>
                    <a:lnTo>
                      <a:pt x="114" y="1586"/>
                    </a:lnTo>
                    <a:cubicBezTo>
                      <a:pt x="114" y="1722"/>
                      <a:pt x="234" y="1812"/>
                      <a:pt x="355" y="1812"/>
                    </a:cubicBezTo>
                    <a:lnTo>
                      <a:pt x="385" y="1812"/>
                    </a:lnTo>
                    <a:cubicBezTo>
                      <a:pt x="520" y="1812"/>
                      <a:pt x="625" y="1692"/>
                      <a:pt x="610" y="1541"/>
                    </a:cubicBezTo>
                    <a:lnTo>
                      <a:pt x="520" y="232"/>
                    </a:lnTo>
                    <a:cubicBezTo>
                      <a:pt x="506" y="76"/>
                      <a:pt x="388"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2"/>
              <p:cNvSpPr/>
              <p:nvPr/>
            </p:nvSpPr>
            <p:spPr>
              <a:xfrm>
                <a:off x="3622450" y="2225825"/>
                <a:ext cx="64225" cy="25525"/>
              </a:xfrm>
              <a:custGeom>
                <a:avLst/>
                <a:gdLst/>
                <a:ahLst/>
                <a:cxnLst/>
                <a:rect l="l" t="t" r="r" b="b"/>
                <a:pathLst>
                  <a:path w="2569" h="1021" extrusionOk="0">
                    <a:moveTo>
                      <a:pt x="359" y="1"/>
                    </a:moveTo>
                    <a:cubicBezTo>
                      <a:pt x="178" y="1"/>
                      <a:pt x="1" y="217"/>
                      <a:pt x="160" y="418"/>
                    </a:cubicBezTo>
                    <a:cubicBezTo>
                      <a:pt x="407" y="783"/>
                      <a:pt x="825" y="1006"/>
                      <a:pt x="1274" y="1006"/>
                    </a:cubicBezTo>
                    <a:cubicBezTo>
                      <a:pt x="1289" y="1006"/>
                      <a:pt x="1304" y="1006"/>
                      <a:pt x="1318" y="1005"/>
                    </a:cubicBezTo>
                    <a:lnTo>
                      <a:pt x="1318" y="1020"/>
                    </a:lnTo>
                    <a:lnTo>
                      <a:pt x="1333" y="1020"/>
                    </a:lnTo>
                    <a:cubicBezTo>
                      <a:pt x="1785" y="1020"/>
                      <a:pt x="2206" y="794"/>
                      <a:pt x="2462" y="418"/>
                    </a:cubicBezTo>
                    <a:cubicBezTo>
                      <a:pt x="2568" y="226"/>
                      <a:pt x="2410" y="42"/>
                      <a:pt x="2240" y="42"/>
                    </a:cubicBezTo>
                    <a:cubicBezTo>
                      <a:pt x="2170" y="42"/>
                      <a:pt x="2097" y="73"/>
                      <a:pt x="2040" y="148"/>
                    </a:cubicBezTo>
                    <a:cubicBezTo>
                      <a:pt x="1882" y="363"/>
                      <a:pt x="1629" y="510"/>
                      <a:pt x="1358" y="510"/>
                    </a:cubicBezTo>
                    <a:cubicBezTo>
                      <a:pt x="1344" y="510"/>
                      <a:pt x="1331" y="509"/>
                      <a:pt x="1318" y="509"/>
                    </a:cubicBezTo>
                    <a:cubicBezTo>
                      <a:pt x="1305" y="509"/>
                      <a:pt x="1292" y="510"/>
                      <a:pt x="1279" y="510"/>
                    </a:cubicBezTo>
                    <a:cubicBezTo>
                      <a:pt x="1006" y="510"/>
                      <a:pt x="738" y="362"/>
                      <a:pt x="566" y="132"/>
                    </a:cubicBezTo>
                    <a:cubicBezTo>
                      <a:pt x="512" y="39"/>
                      <a:pt x="435" y="1"/>
                      <a:pt x="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2"/>
              <p:cNvSpPr/>
              <p:nvPr/>
            </p:nvSpPr>
            <p:spPr>
              <a:xfrm>
                <a:off x="3609125" y="2165750"/>
                <a:ext cx="12450" cy="25975"/>
              </a:xfrm>
              <a:custGeom>
                <a:avLst/>
                <a:gdLst/>
                <a:ahLst/>
                <a:cxnLst/>
                <a:rect l="l" t="t" r="r" b="b"/>
                <a:pathLst>
                  <a:path w="498" h="1039" extrusionOk="0">
                    <a:moveTo>
                      <a:pt x="249" y="0"/>
                    </a:moveTo>
                    <a:cubicBezTo>
                      <a:pt x="125" y="0"/>
                      <a:pt x="1" y="83"/>
                      <a:pt x="1" y="249"/>
                    </a:cubicBezTo>
                    <a:lnTo>
                      <a:pt x="1" y="790"/>
                    </a:lnTo>
                    <a:cubicBezTo>
                      <a:pt x="1" y="956"/>
                      <a:pt x="125" y="1038"/>
                      <a:pt x="249" y="1038"/>
                    </a:cubicBezTo>
                    <a:cubicBezTo>
                      <a:pt x="373" y="1038"/>
                      <a:pt x="497" y="956"/>
                      <a:pt x="497" y="790"/>
                    </a:cubicBezTo>
                    <a:lnTo>
                      <a:pt x="497" y="775"/>
                    </a:lnTo>
                    <a:lnTo>
                      <a:pt x="497" y="249"/>
                    </a:lnTo>
                    <a:cubicBezTo>
                      <a:pt x="497" y="83"/>
                      <a:pt x="373"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2" name="Google Shape;2302;p52"/>
            <p:cNvSpPr/>
            <p:nvPr/>
          </p:nvSpPr>
          <p:spPr>
            <a:xfrm>
              <a:off x="3688875" y="2165175"/>
              <a:ext cx="13175" cy="26350"/>
            </a:xfrm>
            <a:custGeom>
              <a:avLst/>
              <a:gdLst/>
              <a:ahLst/>
              <a:cxnLst/>
              <a:rect l="l" t="t" r="r" b="b"/>
              <a:pathLst>
                <a:path w="527" h="1054" extrusionOk="0">
                  <a:moveTo>
                    <a:pt x="264" y="1"/>
                  </a:moveTo>
                  <a:cubicBezTo>
                    <a:pt x="132" y="1"/>
                    <a:pt x="0" y="91"/>
                    <a:pt x="15" y="272"/>
                  </a:cubicBezTo>
                  <a:lnTo>
                    <a:pt x="15" y="813"/>
                  </a:lnTo>
                  <a:cubicBezTo>
                    <a:pt x="15" y="949"/>
                    <a:pt x="121" y="1054"/>
                    <a:pt x="271" y="1054"/>
                  </a:cubicBezTo>
                  <a:cubicBezTo>
                    <a:pt x="406" y="1054"/>
                    <a:pt x="512" y="949"/>
                    <a:pt x="512" y="798"/>
                  </a:cubicBezTo>
                  <a:lnTo>
                    <a:pt x="512" y="272"/>
                  </a:lnTo>
                  <a:cubicBezTo>
                    <a:pt x="527" y="91"/>
                    <a:pt x="395" y="1"/>
                    <a:pt x="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03" name="Google Shape;2303;p52"/>
          <p:cNvPicPr preferRelativeResize="0"/>
          <p:nvPr/>
        </p:nvPicPr>
        <p:blipFill>
          <a:blip r:embed="rId6">
            <a:alphaModFix/>
          </a:blip>
          <a:stretch>
            <a:fillRect/>
          </a:stretch>
        </p:blipFill>
        <p:spPr>
          <a:xfrm>
            <a:off x="4915225" y="1034000"/>
            <a:ext cx="4332126" cy="2455300"/>
          </a:xfrm>
          <a:prstGeom prst="rect">
            <a:avLst/>
          </a:prstGeom>
          <a:noFill/>
          <a:ln>
            <a:noFill/>
          </a:ln>
        </p:spPr>
      </p:pic>
      <p:sp>
        <p:nvSpPr>
          <p:cNvPr id="2304" name="Google Shape;2304;p52"/>
          <p:cNvSpPr/>
          <p:nvPr/>
        </p:nvSpPr>
        <p:spPr>
          <a:xfrm>
            <a:off x="5789175" y="923975"/>
            <a:ext cx="582000" cy="23379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5" name="Google Shape;2305;p52"/>
          <p:cNvCxnSpPr>
            <a:stCxn id="2306" idx="3"/>
            <a:endCxn id="2304" idx="2"/>
          </p:cNvCxnSpPr>
          <p:nvPr/>
        </p:nvCxnSpPr>
        <p:spPr>
          <a:xfrm rot="10800000" flipH="1">
            <a:off x="4385225" y="2092900"/>
            <a:ext cx="1404000" cy="33300"/>
          </a:xfrm>
          <a:prstGeom prst="straightConnector1">
            <a:avLst/>
          </a:prstGeom>
          <a:noFill/>
          <a:ln w="28575" cap="flat" cmpd="sng">
            <a:solidFill>
              <a:schemeClr val="dk2"/>
            </a:solidFill>
            <a:prstDash val="solid"/>
            <a:round/>
            <a:headEnd type="none" w="med" len="med"/>
            <a:tailEnd type="none" w="med" len="med"/>
          </a:ln>
        </p:spPr>
      </p:cxnSp>
      <p:sp>
        <p:nvSpPr>
          <p:cNvPr id="2306" name="Google Shape;2306;p52"/>
          <p:cNvSpPr txBox="1"/>
          <p:nvPr/>
        </p:nvSpPr>
        <p:spPr>
          <a:xfrm>
            <a:off x="518525" y="1572100"/>
            <a:ext cx="3866700" cy="1108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Open Sans"/>
                <a:ea typeface="Open Sans"/>
                <a:cs typeface="Open Sans"/>
                <a:sym typeface="Open Sans"/>
              </a:rPr>
              <a:t>We compared the correlation of ladder score vs all other variables</a:t>
            </a:r>
            <a:endParaRPr sz="2000" b="1">
              <a:solidFill>
                <a:schemeClr val="accent1"/>
              </a:solidFill>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8DACE322-15DA-4BBA-BB95-1851125378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858"/>
    </mc:Choice>
    <mc:Fallback xmlns="">
      <p:transition spd="slow" advTm="22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53"/>
          <p:cNvSpPr txBox="1">
            <a:spLocks noGrp="1"/>
          </p:cNvSpPr>
          <p:nvPr>
            <p:ph type="subTitle" idx="1"/>
          </p:nvPr>
        </p:nvSpPr>
        <p:spPr>
          <a:xfrm flipH="1">
            <a:off x="1069350" y="2200425"/>
            <a:ext cx="7005300" cy="20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Whether the variables of GDP Per Capita, Freedom to make life choices and Perceptions of Corruption for Western Europe can be used to determine the happiness index of other regions</a:t>
            </a:r>
            <a:endParaRPr sz="2400" b="1"/>
          </a:p>
        </p:txBody>
      </p:sp>
      <p:sp>
        <p:nvSpPr>
          <p:cNvPr id="2312" name="Google Shape;2312;p53"/>
          <p:cNvSpPr txBox="1">
            <a:spLocks noGrp="1"/>
          </p:cNvSpPr>
          <p:nvPr>
            <p:ph type="ctrTitle"/>
          </p:nvPr>
        </p:nvSpPr>
        <p:spPr>
          <a:xfrm flipH="1">
            <a:off x="1745550" y="702575"/>
            <a:ext cx="5652900" cy="109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Problem Statement (Updated)</a:t>
            </a:r>
            <a:endParaRPr sz="4000"/>
          </a:p>
        </p:txBody>
      </p:sp>
      <p:pic>
        <p:nvPicPr>
          <p:cNvPr id="3" name="Audio 2">
            <a:hlinkClick r:id="" action="ppaction://media"/>
            <a:extLst>
              <a:ext uri="{FF2B5EF4-FFF2-40B4-BE49-F238E27FC236}">
                <a16:creationId xmlns:a16="http://schemas.microsoft.com/office/drawing/2014/main" id="{C43FF0C7-38B0-4E9D-AC1B-8216831CD5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985"/>
    </mc:Choice>
    <mc:Fallback xmlns="">
      <p:transition spd="slow" advTm="15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54"/>
          <p:cNvSpPr txBox="1">
            <a:spLocks noGrp="1"/>
          </p:cNvSpPr>
          <p:nvPr>
            <p:ph type="title" idx="2"/>
          </p:nvPr>
        </p:nvSpPr>
        <p:spPr>
          <a:xfrm>
            <a:off x="2493600" y="13169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18" name="Google Shape;2318;p54"/>
          <p:cNvSpPr txBox="1">
            <a:spLocks noGrp="1"/>
          </p:cNvSpPr>
          <p:nvPr>
            <p:ph type="ctrTitle"/>
          </p:nvPr>
        </p:nvSpPr>
        <p:spPr>
          <a:xfrm>
            <a:off x="2493600" y="28990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pic>
        <p:nvPicPr>
          <p:cNvPr id="6" name="Audio 5">
            <a:hlinkClick r:id="" action="ppaction://media"/>
            <a:extLst>
              <a:ext uri="{FF2B5EF4-FFF2-40B4-BE49-F238E27FC236}">
                <a16:creationId xmlns:a16="http://schemas.microsoft.com/office/drawing/2014/main" id="{E47623D4-8435-4996-90CC-E3C5C9443A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83"/>
    </mc:Choice>
    <mc:Fallback xmlns="">
      <p:transition spd="slow" advTm="9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37"/>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pic>
        <p:nvPicPr>
          <p:cNvPr id="2132" name="Google Shape;2132;p37"/>
          <p:cNvPicPr preferRelativeResize="0"/>
          <p:nvPr/>
        </p:nvPicPr>
        <p:blipFill>
          <a:blip r:embed="rId5">
            <a:alphaModFix amt="64000"/>
          </a:blip>
          <a:stretch>
            <a:fillRect/>
          </a:stretch>
        </p:blipFill>
        <p:spPr>
          <a:xfrm>
            <a:off x="3342451" y="3222801"/>
            <a:ext cx="1011826" cy="851101"/>
          </a:xfrm>
          <a:prstGeom prst="rect">
            <a:avLst/>
          </a:prstGeom>
          <a:noFill/>
          <a:ln>
            <a:noFill/>
          </a:ln>
        </p:spPr>
      </p:pic>
      <p:pic>
        <p:nvPicPr>
          <p:cNvPr id="2133" name="Google Shape;2133;p37"/>
          <p:cNvPicPr preferRelativeResize="0"/>
          <p:nvPr/>
        </p:nvPicPr>
        <p:blipFill>
          <a:blip r:embed="rId6">
            <a:alphaModFix amt="82000"/>
          </a:blip>
          <a:stretch>
            <a:fillRect/>
          </a:stretch>
        </p:blipFill>
        <p:spPr>
          <a:xfrm>
            <a:off x="590275" y="3222797"/>
            <a:ext cx="1011826" cy="851101"/>
          </a:xfrm>
          <a:prstGeom prst="rect">
            <a:avLst/>
          </a:prstGeom>
          <a:noFill/>
          <a:ln>
            <a:noFill/>
          </a:ln>
        </p:spPr>
      </p:pic>
      <p:pic>
        <p:nvPicPr>
          <p:cNvPr id="2134" name="Google Shape;2134;p37"/>
          <p:cNvPicPr preferRelativeResize="0"/>
          <p:nvPr/>
        </p:nvPicPr>
        <p:blipFill>
          <a:blip r:embed="rId6">
            <a:alphaModFix amt="82000"/>
          </a:blip>
          <a:stretch>
            <a:fillRect/>
          </a:stretch>
        </p:blipFill>
        <p:spPr>
          <a:xfrm>
            <a:off x="6094626" y="3222801"/>
            <a:ext cx="1011826" cy="851101"/>
          </a:xfrm>
          <a:prstGeom prst="rect">
            <a:avLst/>
          </a:prstGeom>
          <a:noFill/>
          <a:ln>
            <a:noFill/>
          </a:ln>
        </p:spPr>
      </p:pic>
      <p:pic>
        <p:nvPicPr>
          <p:cNvPr id="2135" name="Google Shape;2135;p37"/>
          <p:cNvPicPr preferRelativeResize="0"/>
          <p:nvPr/>
        </p:nvPicPr>
        <p:blipFill>
          <a:blip r:embed="rId5">
            <a:alphaModFix amt="64000"/>
          </a:blip>
          <a:stretch>
            <a:fillRect/>
          </a:stretch>
        </p:blipFill>
        <p:spPr>
          <a:xfrm>
            <a:off x="1411762" y="1530351"/>
            <a:ext cx="1011821" cy="851101"/>
          </a:xfrm>
          <a:prstGeom prst="rect">
            <a:avLst/>
          </a:prstGeom>
          <a:noFill/>
          <a:ln>
            <a:noFill/>
          </a:ln>
        </p:spPr>
      </p:pic>
      <p:pic>
        <p:nvPicPr>
          <p:cNvPr id="2136" name="Google Shape;2136;p37"/>
          <p:cNvPicPr preferRelativeResize="0"/>
          <p:nvPr/>
        </p:nvPicPr>
        <p:blipFill>
          <a:blip r:embed="rId5">
            <a:alphaModFix amt="64000"/>
          </a:blip>
          <a:stretch>
            <a:fillRect/>
          </a:stretch>
        </p:blipFill>
        <p:spPr>
          <a:xfrm>
            <a:off x="4811126" y="1530350"/>
            <a:ext cx="1011826" cy="851101"/>
          </a:xfrm>
          <a:prstGeom prst="rect">
            <a:avLst/>
          </a:prstGeom>
          <a:noFill/>
          <a:ln>
            <a:noFill/>
          </a:ln>
        </p:spPr>
      </p:pic>
      <p:sp>
        <p:nvSpPr>
          <p:cNvPr id="2137" name="Google Shape;2137;p37"/>
          <p:cNvSpPr txBox="1">
            <a:spLocks noGrp="1"/>
          </p:cNvSpPr>
          <p:nvPr>
            <p:ph type="title"/>
          </p:nvPr>
        </p:nvSpPr>
        <p:spPr>
          <a:xfrm>
            <a:off x="3294256" y="335945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04</a:t>
            </a:r>
            <a:endParaRPr sz="3000"/>
          </a:p>
        </p:txBody>
      </p:sp>
      <p:sp>
        <p:nvSpPr>
          <p:cNvPr id="2138" name="Google Shape;2138;p37"/>
          <p:cNvSpPr txBox="1">
            <a:spLocks noGrp="1"/>
          </p:cNvSpPr>
          <p:nvPr>
            <p:ph type="title" idx="2"/>
          </p:nvPr>
        </p:nvSpPr>
        <p:spPr>
          <a:xfrm>
            <a:off x="6094618" y="335945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05</a:t>
            </a:r>
            <a:endParaRPr sz="3000"/>
          </a:p>
        </p:txBody>
      </p:sp>
      <p:sp>
        <p:nvSpPr>
          <p:cNvPr id="2139" name="Google Shape;2139;p37"/>
          <p:cNvSpPr txBox="1">
            <a:spLocks noGrp="1"/>
          </p:cNvSpPr>
          <p:nvPr>
            <p:ph type="title" idx="3"/>
          </p:nvPr>
        </p:nvSpPr>
        <p:spPr>
          <a:xfrm>
            <a:off x="4798638"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02</a:t>
            </a:r>
            <a:endParaRPr sz="3000"/>
          </a:p>
        </p:txBody>
      </p:sp>
      <p:sp>
        <p:nvSpPr>
          <p:cNvPr id="2140" name="Google Shape;2140;p37"/>
          <p:cNvSpPr txBox="1">
            <a:spLocks noGrp="1"/>
          </p:cNvSpPr>
          <p:nvPr>
            <p:ph type="title" idx="4"/>
          </p:nvPr>
        </p:nvSpPr>
        <p:spPr>
          <a:xfrm>
            <a:off x="590301" y="3359450"/>
            <a:ext cx="963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03</a:t>
            </a:r>
            <a:endParaRPr sz="3000"/>
          </a:p>
        </p:txBody>
      </p:sp>
      <p:sp>
        <p:nvSpPr>
          <p:cNvPr id="2141" name="Google Shape;2141;p37"/>
          <p:cNvSpPr txBox="1">
            <a:spLocks noGrp="1"/>
          </p:cNvSpPr>
          <p:nvPr>
            <p:ph type="ctrTitle" idx="7"/>
          </p:nvPr>
        </p:nvSpPr>
        <p:spPr>
          <a:xfrm>
            <a:off x="4438400" y="3359450"/>
            <a:ext cx="1821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Analysis</a:t>
            </a:r>
            <a:endParaRPr sz="2200"/>
          </a:p>
        </p:txBody>
      </p:sp>
      <p:sp>
        <p:nvSpPr>
          <p:cNvPr id="2142" name="Google Shape;2142;p37"/>
          <p:cNvSpPr txBox="1">
            <a:spLocks noGrp="1"/>
          </p:cNvSpPr>
          <p:nvPr>
            <p:ph type="title" idx="5"/>
          </p:nvPr>
        </p:nvSpPr>
        <p:spPr>
          <a:xfrm>
            <a:off x="1316763" y="1530350"/>
            <a:ext cx="1252500" cy="8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01</a:t>
            </a:r>
            <a:endParaRPr sz="3000"/>
          </a:p>
        </p:txBody>
      </p:sp>
      <p:sp>
        <p:nvSpPr>
          <p:cNvPr id="2143" name="Google Shape;2143;p37"/>
          <p:cNvSpPr txBox="1">
            <a:spLocks noGrp="1"/>
          </p:cNvSpPr>
          <p:nvPr>
            <p:ph type="ctrTitle" idx="8"/>
          </p:nvPr>
        </p:nvSpPr>
        <p:spPr>
          <a:xfrm>
            <a:off x="7323006" y="3423350"/>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Conclusion</a:t>
            </a:r>
            <a:endParaRPr sz="2200"/>
          </a:p>
        </p:txBody>
      </p:sp>
      <p:sp>
        <p:nvSpPr>
          <p:cNvPr id="2144" name="Google Shape;2144;p37"/>
          <p:cNvSpPr txBox="1">
            <a:spLocks noGrp="1"/>
          </p:cNvSpPr>
          <p:nvPr>
            <p:ph type="ctrTitle" idx="13"/>
          </p:nvPr>
        </p:nvSpPr>
        <p:spPr>
          <a:xfrm>
            <a:off x="6105025" y="1530350"/>
            <a:ext cx="3039000" cy="85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Exploratory Data Analysis (EDA)</a:t>
            </a:r>
            <a:endParaRPr sz="2200"/>
          </a:p>
        </p:txBody>
      </p:sp>
      <p:sp>
        <p:nvSpPr>
          <p:cNvPr id="2145" name="Google Shape;2145;p37"/>
          <p:cNvSpPr txBox="1">
            <a:spLocks noGrp="1"/>
          </p:cNvSpPr>
          <p:nvPr>
            <p:ph type="ctrTitle" idx="15"/>
          </p:nvPr>
        </p:nvSpPr>
        <p:spPr>
          <a:xfrm>
            <a:off x="1638024" y="3481300"/>
            <a:ext cx="162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Machine Learning</a:t>
            </a:r>
            <a:endParaRPr sz="2200"/>
          </a:p>
        </p:txBody>
      </p:sp>
      <p:sp>
        <p:nvSpPr>
          <p:cNvPr id="2146" name="Google Shape;2146;p37"/>
          <p:cNvSpPr txBox="1">
            <a:spLocks noGrp="1"/>
          </p:cNvSpPr>
          <p:nvPr>
            <p:ph type="ctrTitle" idx="17"/>
          </p:nvPr>
        </p:nvSpPr>
        <p:spPr>
          <a:xfrm>
            <a:off x="2572151" y="1794800"/>
            <a:ext cx="17631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Motivation</a:t>
            </a:r>
            <a:endParaRPr sz="2200"/>
          </a:p>
        </p:txBody>
      </p:sp>
      <p:pic>
        <p:nvPicPr>
          <p:cNvPr id="7" name="Audio 6">
            <a:hlinkClick r:id="" action="ppaction://media"/>
            <a:extLst>
              <a:ext uri="{FF2B5EF4-FFF2-40B4-BE49-F238E27FC236}">
                <a16:creationId xmlns:a16="http://schemas.microsoft.com/office/drawing/2014/main" id="{0E422DE0-38CF-4CDB-AC14-2A6F82DC66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82"/>
    </mc:Choice>
    <mc:Fallback xmlns="">
      <p:transition spd="slow" advTm="1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55"/>
          <p:cNvSpPr/>
          <p:nvPr/>
        </p:nvSpPr>
        <p:spPr>
          <a:xfrm>
            <a:off x="1323771" y="1443200"/>
            <a:ext cx="49353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a:solidFill>
                  <a:schemeClr val="dk2"/>
                </a:solidFill>
                <a:latin typeface="Overpass"/>
                <a:ea typeface="Overpass"/>
                <a:cs typeface="Overpass"/>
                <a:sym typeface="Overpass"/>
              </a:rPr>
              <a:t>Univariate Linear Regression</a:t>
            </a:r>
            <a:endParaRPr sz="2500" i="0" u="none" strike="noStrike" cap="none">
              <a:solidFill>
                <a:schemeClr val="dk2"/>
              </a:solidFill>
              <a:latin typeface="Overpass"/>
              <a:ea typeface="Overpass"/>
              <a:cs typeface="Overpass"/>
              <a:sym typeface="Overpass"/>
            </a:endParaRPr>
          </a:p>
        </p:txBody>
      </p:sp>
      <p:sp>
        <p:nvSpPr>
          <p:cNvPr id="2324" name="Google Shape;2324;p55"/>
          <p:cNvSpPr/>
          <p:nvPr/>
        </p:nvSpPr>
        <p:spPr>
          <a:xfrm>
            <a:off x="1323786" y="2333846"/>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a:solidFill>
                  <a:schemeClr val="dk2"/>
                </a:solidFill>
                <a:latin typeface="Overpass"/>
                <a:ea typeface="Overpass"/>
                <a:cs typeface="Overpass"/>
                <a:sym typeface="Overpass"/>
              </a:rPr>
              <a:t>Random Forest</a:t>
            </a:r>
            <a:endParaRPr sz="2500" i="0" u="none" strike="noStrike" cap="none">
              <a:solidFill>
                <a:schemeClr val="dk2"/>
              </a:solidFill>
              <a:latin typeface="Overpass"/>
              <a:ea typeface="Overpass"/>
              <a:cs typeface="Overpass"/>
              <a:sym typeface="Overpass"/>
            </a:endParaRPr>
          </a:p>
        </p:txBody>
      </p:sp>
      <p:sp>
        <p:nvSpPr>
          <p:cNvPr id="2325" name="Google Shape;2325;p55"/>
          <p:cNvSpPr/>
          <p:nvPr/>
        </p:nvSpPr>
        <p:spPr>
          <a:xfrm>
            <a:off x="1199736" y="3224489"/>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a:solidFill>
                  <a:schemeClr val="dk2"/>
                </a:solidFill>
                <a:latin typeface="Overpass"/>
                <a:ea typeface="Overpass"/>
                <a:cs typeface="Overpass"/>
                <a:sym typeface="Overpass"/>
              </a:rPr>
              <a:t>  XGBoost</a:t>
            </a:r>
            <a:endParaRPr sz="2500" i="0" u="none" strike="noStrike" cap="none">
              <a:solidFill>
                <a:schemeClr val="dk2"/>
              </a:solidFill>
              <a:latin typeface="Overpass"/>
              <a:ea typeface="Overpass"/>
              <a:cs typeface="Overpass"/>
              <a:sym typeface="Overpass"/>
            </a:endParaRPr>
          </a:p>
        </p:txBody>
      </p:sp>
      <p:sp>
        <p:nvSpPr>
          <p:cNvPr id="2326" name="Google Shape;2326;p55"/>
          <p:cNvSpPr/>
          <p:nvPr/>
        </p:nvSpPr>
        <p:spPr>
          <a:xfrm>
            <a:off x="4248661" y="3296109"/>
            <a:ext cx="35175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2"/>
              </a:solidFill>
              <a:latin typeface="Open Sans"/>
              <a:ea typeface="Open Sans"/>
              <a:cs typeface="Open Sans"/>
              <a:sym typeface="Open Sans"/>
            </a:endParaRPr>
          </a:p>
        </p:txBody>
      </p:sp>
      <p:sp>
        <p:nvSpPr>
          <p:cNvPr id="2327" name="Google Shape;2327;p55"/>
          <p:cNvSpPr txBox="1"/>
          <p:nvPr/>
        </p:nvSpPr>
        <p:spPr>
          <a:xfrm>
            <a:off x="138623" y="129335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5"/>
                </a:solidFill>
                <a:latin typeface="Overpass Black"/>
                <a:ea typeface="Overpass Black"/>
                <a:cs typeface="Overpass Black"/>
                <a:sym typeface="Overpass Black"/>
              </a:rPr>
              <a:t>01</a:t>
            </a:r>
            <a:endParaRPr sz="3000" b="0" i="0" u="none" strike="noStrike" cap="none">
              <a:solidFill>
                <a:schemeClr val="accent5"/>
              </a:solidFill>
              <a:latin typeface="Arial"/>
              <a:ea typeface="Arial"/>
              <a:cs typeface="Arial"/>
              <a:sym typeface="Arial"/>
            </a:endParaRPr>
          </a:p>
        </p:txBody>
      </p:sp>
      <p:sp>
        <p:nvSpPr>
          <p:cNvPr id="2328" name="Google Shape;2328;p55"/>
          <p:cNvSpPr txBox="1"/>
          <p:nvPr/>
        </p:nvSpPr>
        <p:spPr>
          <a:xfrm>
            <a:off x="138623" y="218400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6"/>
                </a:solidFill>
                <a:latin typeface="Overpass Black"/>
                <a:ea typeface="Overpass Black"/>
                <a:cs typeface="Overpass Black"/>
                <a:sym typeface="Overpass Black"/>
              </a:rPr>
              <a:t>02</a:t>
            </a:r>
            <a:endParaRPr sz="3000" b="0" i="0" u="none" strike="noStrike" cap="none">
              <a:solidFill>
                <a:schemeClr val="accent6"/>
              </a:solidFill>
              <a:latin typeface="Arial"/>
              <a:ea typeface="Arial"/>
              <a:cs typeface="Arial"/>
              <a:sym typeface="Arial"/>
            </a:endParaRPr>
          </a:p>
        </p:txBody>
      </p:sp>
      <p:sp>
        <p:nvSpPr>
          <p:cNvPr id="2329" name="Google Shape;2329;p55"/>
          <p:cNvSpPr txBox="1"/>
          <p:nvPr/>
        </p:nvSpPr>
        <p:spPr>
          <a:xfrm>
            <a:off x="138623" y="3146251"/>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4"/>
                </a:solidFill>
                <a:latin typeface="Overpass Black"/>
                <a:ea typeface="Overpass Black"/>
                <a:cs typeface="Overpass Black"/>
                <a:sym typeface="Overpass Black"/>
              </a:rPr>
              <a:t>03</a:t>
            </a:r>
            <a:endParaRPr sz="3000" b="0" i="0" u="none" strike="noStrike" cap="none">
              <a:solidFill>
                <a:schemeClr val="accent4"/>
              </a:solidFill>
              <a:latin typeface="Arial"/>
              <a:ea typeface="Arial"/>
              <a:cs typeface="Arial"/>
              <a:sym typeface="Arial"/>
            </a:endParaRPr>
          </a:p>
        </p:txBody>
      </p:sp>
      <p:sp>
        <p:nvSpPr>
          <p:cNvPr id="2330" name="Google Shape;2330;p5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Linear regression tools</a:t>
            </a:r>
            <a:endParaRPr/>
          </a:p>
        </p:txBody>
      </p:sp>
      <p:pic>
        <p:nvPicPr>
          <p:cNvPr id="5" name="Audio 4">
            <a:hlinkClick r:id="" action="ppaction://media"/>
            <a:extLst>
              <a:ext uri="{FF2B5EF4-FFF2-40B4-BE49-F238E27FC236}">
                <a16:creationId xmlns:a16="http://schemas.microsoft.com/office/drawing/2014/main" id="{5CC37CF0-17C3-43A4-8F3D-4843E96764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53"/>
    </mc:Choice>
    <mc:Fallback xmlns="">
      <p:transition spd="slow" advTm="8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5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In-depth explanation of the 3 models</a:t>
            </a:r>
            <a:endParaRPr/>
          </a:p>
        </p:txBody>
      </p:sp>
      <p:pic>
        <p:nvPicPr>
          <p:cNvPr id="2336" name="Google Shape;2336;p56"/>
          <p:cNvPicPr preferRelativeResize="0"/>
          <p:nvPr/>
        </p:nvPicPr>
        <p:blipFill>
          <a:blip r:embed="rId5">
            <a:alphaModFix amt="50000"/>
          </a:blip>
          <a:stretch>
            <a:fillRect/>
          </a:stretch>
        </p:blipFill>
        <p:spPr>
          <a:xfrm>
            <a:off x="559275" y="1156963"/>
            <a:ext cx="1979798" cy="1440451"/>
          </a:xfrm>
          <a:prstGeom prst="rect">
            <a:avLst/>
          </a:prstGeom>
          <a:noFill/>
          <a:ln>
            <a:noFill/>
          </a:ln>
        </p:spPr>
      </p:pic>
      <p:sp>
        <p:nvSpPr>
          <p:cNvPr id="2337" name="Google Shape;2337;p56"/>
          <p:cNvSpPr txBox="1"/>
          <p:nvPr/>
        </p:nvSpPr>
        <p:spPr>
          <a:xfrm>
            <a:off x="637625" y="1443338"/>
            <a:ext cx="1823100" cy="94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Univariate </a:t>
            </a:r>
            <a:endParaRPr sz="1500">
              <a:solidFill>
                <a:schemeClr val="dk1"/>
              </a:solidFill>
              <a:latin typeface="Roboto Medium"/>
              <a:ea typeface="Roboto Medium"/>
              <a:cs typeface="Roboto Medium"/>
              <a:sym typeface="Roboto Medium"/>
            </a:endParaRPr>
          </a:p>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Linear </a:t>
            </a:r>
            <a:endParaRPr sz="1500">
              <a:solidFill>
                <a:schemeClr val="dk1"/>
              </a:solidFill>
              <a:latin typeface="Roboto Medium"/>
              <a:ea typeface="Roboto Medium"/>
              <a:cs typeface="Roboto Medium"/>
              <a:sym typeface="Roboto Medium"/>
            </a:endParaRPr>
          </a:p>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Regression</a:t>
            </a:r>
            <a:endParaRPr sz="1900">
              <a:solidFill>
                <a:schemeClr val="dk1"/>
              </a:solidFill>
            </a:endParaRPr>
          </a:p>
        </p:txBody>
      </p:sp>
      <p:sp>
        <p:nvSpPr>
          <p:cNvPr id="2338" name="Google Shape;2338;p56"/>
          <p:cNvSpPr txBox="1"/>
          <p:nvPr/>
        </p:nvSpPr>
        <p:spPr>
          <a:xfrm>
            <a:off x="307023" y="2651375"/>
            <a:ext cx="2484300" cy="17238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Estimate linear relationship between independent variables (GDP, Perceptions of Corruption &amp; Freedom) and Ladder Score</a:t>
            </a:r>
            <a:endParaRPr sz="1300">
              <a:latin typeface="Open Sans Medium"/>
              <a:ea typeface="Open Sans Medium"/>
              <a:cs typeface="Open Sans Medium"/>
              <a:sym typeface="Open Sans Medium"/>
            </a:endParaRPr>
          </a:p>
          <a:p>
            <a:pPr marL="0" lvl="0" indent="0" algn="l" rtl="0">
              <a:spcBef>
                <a:spcPts val="0"/>
              </a:spcBef>
              <a:spcAft>
                <a:spcPts val="0"/>
              </a:spcAft>
              <a:buNone/>
            </a:pPr>
            <a:endParaRPr>
              <a:latin typeface="Open Sans Medium"/>
              <a:ea typeface="Open Sans Medium"/>
              <a:cs typeface="Open Sans Medium"/>
              <a:sym typeface="Open Sans Medium"/>
            </a:endParaRPr>
          </a:p>
          <a:p>
            <a:pPr marL="457200" lvl="0" indent="0" algn="l" rtl="0">
              <a:lnSpc>
                <a:spcPct val="115000"/>
              </a:lnSpc>
              <a:spcBef>
                <a:spcPts val="0"/>
              </a:spcBef>
              <a:spcAft>
                <a:spcPts val="0"/>
              </a:spcAft>
              <a:buNone/>
            </a:pPr>
            <a:endParaRPr sz="800">
              <a:solidFill>
                <a:srgbClr val="A72A1E"/>
              </a:solidFill>
              <a:latin typeface="Roboto"/>
              <a:ea typeface="Roboto"/>
              <a:cs typeface="Roboto"/>
              <a:sym typeface="Roboto"/>
            </a:endParaRPr>
          </a:p>
        </p:txBody>
      </p:sp>
      <p:pic>
        <p:nvPicPr>
          <p:cNvPr id="2339" name="Google Shape;2339;p56"/>
          <p:cNvPicPr preferRelativeResize="0"/>
          <p:nvPr/>
        </p:nvPicPr>
        <p:blipFill>
          <a:blip r:embed="rId6">
            <a:alphaModFix amt="72000"/>
          </a:blip>
          <a:stretch>
            <a:fillRect/>
          </a:stretch>
        </p:blipFill>
        <p:spPr>
          <a:xfrm>
            <a:off x="3582999" y="1156938"/>
            <a:ext cx="1979798" cy="1440475"/>
          </a:xfrm>
          <a:prstGeom prst="rect">
            <a:avLst/>
          </a:prstGeom>
          <a:noFill/>
          <a:ln>
            <a:noFill/>
          </a:ln>
        </p:spPr>
      </p:pic>
      <p:sp>
        <p:nvSpPr>
          <p:cNvPr id="2340" name="Google Shape;2340;p56"/>
          <p:cNvSpPr txBox="1"/>
          <p:nvPr/>
        </p:nvSpPr>
        <p:spPr>
          <a:xfrm>
            <a:off x="3774150" y="1576100"/>
            <a:ext cx="1595700" cy="681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Random </a:t>
            </a:r>
            <a:endParaRPr sz="1500">
              <a:solidFill>
                <a:schemeClr val="dk1"/>
              </a:solidFill>
              <a:latin typeface="Roboto Medium"/>
              <a:ea typeface="Roboto Medium"/>
              <a:cs typeface="Roboto Medium"/>
              <a:sym typeface="Roboto Medium"/>
            </a:endParaRPr>
          </a:p>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Forest</a:t>
            </a:r>
            <a:endParaRPr sz="1900">
              <a:solidFill>
                <a:schemeClr val="dk1"/>
              </a:solidFill>
            </a:endParaRPr>
          </a:p>
        </p:txBody>
      </p:sp>
      <p:sp>
        <p:nvSpPr>
          <p:cNvPr id="2341" name="Google Shape;2341;p56"/>
          <p:cNvSpPr txBox="1"/>
          <p:nvPr/>
        </p:nvSpPr>
        <p:spPr>
          <a:xfrm>
            <a:off x="3055075" y="2651375"/>
            <a:ext cx="3143400" cy="19857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Uses ensemble learning method for regression</a:t>
            </a:r>
            <a:endParaRPr sz="1300">
              <a:latin typeface="Open Sans Medium"/>
              <a:ea typeface="Open Sans Medium"/>
              <a:cs typeface="Open Sans Medium"/>
              <a:sym typeface="Open Sans Medium"/>
            </a:endParaRPr>
          </a:p>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Builds n decision tree regressors which predicts a number</a:t>
            </a:r>
            <a:endParaRPr sz="1300">
              <a:latin typeface="Open Sans Medium"/>
              <a:ea typeface="Open Sans Medium"/>
              <a:cs typeface="Open Sans Medium"/>
              <a:sym typeface="Open Sans Medium"/>
            </a:endParaRPr>
          </a:p>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Average of the predictions taken as final output</a:t>
            </a:r>
            <a:endParaRPr sz="1300">
              <a:latin typeface="Open Sans Medium"/>
              <a:ea typeface="Open Sans Medium"/>
              <a:cs typeface="Open Sans Medium"/>
              <a:sym typeface="Open Sans Medium"/>
            </a:endParaRPr>
          </a:p>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More accurate than univariate linear regression</a:t>
            </a:r>
            <a:endParaRPr sz="1300">
              <a:latin typeface="Open Sans Medium"/>
              <a:ea typeface="Open Sans Medium"/>
              <a:cs typeface="Open Sans Medium"/>
              <a:sym typeface="Open Sans Medium"/>
            </a:endParaRPr>
          </a:p>
        </p:txBody>
      </p:sp>
      <p:pic>
        <p:nvPicPr>
          <p:cNvPr id="2342" name="Google Shape;2342;p56"/>
          <p:cNvPicPr preferRelativeResize="0"/>
          <p:nvPr/>
        </p:nvPicPr>
        <p:blipFill>
          <a:blip r:embed="rId7">
            <a:alphaModFix amt="71000"/>
          </a:blip>
          <a:stretch>
            <a:fillRect/>
          </a:stretch>
        </p:blipFill>
        <p:spPr>
          <a:xfrm>
            <a:off x="6685075" y="1171200"/>
            <a:ext cx="1979798" cy="1411995"/>
          </a:xfrm>
          <a:prstGeom prst="rect">
            <a:avLst/>
          </a:prstGeom>
          <a:noFill/>
          <a:ln>
            <a:noFill/>
          </a:ln>
        </p:spPr>
      </p:pic>
      <p:sp>
        <p:nvSpPr>
          <p:cNvPr id="2343" name="Google Shape;2343;p56"/>
          <p:cNvSpPr txBox="1"/>
          <p:nvPr/>
        </p:nvSpPr>
        <p:spPr>
          <a:xfrm>
            <a:off x="7153875" y="1708850"/>
            <a:ext cx="10422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chemeClr val="dk1"/>
                </a:solidFill>
                <a:latin typeface="Roboto Medium"/>
                <a:ea typeface="Roboto Medium"/>
                <a:cs typeface="Roboto Medium"/>
                <a:sym typeface="Roboto Medium"/>
              </a:rPr>
              <a:t>XGBoost</a:t>
            </a:r>
            <a:endParaRPr sz="1900">
              <a:solidFill>
                <a:schemeClr val="dk1"/>
              </a:solidFill>
            </a:endParaRPr>
          </a:p>
        </p:txBody>
      </p:sp>
      <p:sp>
        <p:nvSpPr>
          <p:cNvPr id="2344" name="Google Shape;2344;p56"/>
          <p:cNvSpPr txBox="1"/>
          <p:nvPr/>
        </p:nvSpPr>
        <p:spPr>
          <a:xfrm>
            <a:off x="6198475" y="2651375"/>
            <a:ext cx="2742600" cy="21858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Open Sans Medium"/>
              <a:buChar char="●"/>
            </a:pPr>
            <a:r>
              <a:rPr lang="en" sz="1300">
                <a:latin typeface="Open Sans Medium"/>
                <a:ea typeface="Open Sans Medium"/>
                <a:cs typeface="Open Sans Medium"/>
                <a:sym typeface="Open Sans Medium"/>
              </a:rPr>
              <a:t>Supposedly the best linear regression model</a:t>
            </a:r>
            <a:endParaRPr sz="1300">
              <a:solidFill>
                <a:srgbClr val="212121"/>
              </a:solidFill>
              <a:latin typeface="Open Sans Medium"/>
              <a:ea typeface="Open Sans Medium"/>
              <a:cs typeface="Open Sans Medium"/>
              <a:sym typeface="Open Sans Medium"/>
            </a:endParaRPr>
          </a:p>
          <a:p>
            <a:pPr marL="457200" lvl="0" indent="-311150" algn="l" rtl="0">
              <a:spcBef>
                <a:spcPts val="0"/>
              </a:spcBef>
              <a:spcAft>
                <a:spcPts val="0"/>
              </a:spcAft>
              <a:buSzPts val="1300"/>
              <a:buFont typeface="Open Sans Medium"/>
              <a:buChar char="●"/>
            </a:pPr>
            <a:r>
              <a:rPr lang="en" sz="1300">
                <a:solidFill>
                  <a:srgbClr val="212121"/>
                </a:solidFill>
                <a:latin typeface="Open Sans Medium"/>
                <a:ea typeface="Open Sans Medium"/>
                <a:cs typeface="Open Sans Medium"/>
                <a:sym typeface="Open Sans Medium"/>
              </a:rPr>
              <a:t>Implements Machine Learning algorithms under the Gradient Boosting framework </a:t>
            </a:r>
            <a:endParaRPr sz="1300">
              <a:solidFill>
                <a:srgbClr val="212121"/>
              </a:solidFill>
              <a:latin typeface="Open Sans Medium"/>
              <a:ea typeface="Open Sans Medium"/>
              <a:cs typeface="Open Sans Medium"/>
              <a:sym typeface="Open Sans Medium"/>
            </a:endParaRPr>
          </a:p>
          <a:p>
            <a:pPr marL="457200" lvl="0" indent="-311150" algn="l" rtl="0">
              <a:spcBef>
                <a:spcPts val="0"/>
              </a:spcBef>
              <a:spcAft>
                <a:spcPts val="0"/>
              </a:spcAft>
              <a:buSzPts val="1300"/>
              <a:buFont typeface="Open Sans Medium"/>
              <a:buChar char="●"/>
            </a:pPr>
            <a:r>
              <a:rPr lang="en" sz="1300">
                <a:solidFill>
                  <a:srgbClr val="212121"/>
                </a:solidFill>
                <a:latin typeface="Open Sans Medium"/>
                <a:ea typeface="Open Sans Medium"/>
                <a:cs typeface="Open Sans Medium"/>
                <a:sym typeface="Open Sans Medium"/>
              </a:rPr>
              <a:t>Provides a parallel tree boosting to solve many data science problems in an accurate way</a:t>
            </a:r>
            <a:endParaRPr sz="1300">
              <a:solidFill>
                <a:srgbClr val="A72A1E"/>
              </a:solidFill>
              <a:latin typeface="Open Sans Medium"/>
              <a:ea typeface="Open Sans Medium"/>
              <a:cs typeface="Open Sans Medium"/>
              <a:sym typeface="Open Sans Medium"/>
            </a:endParaRPr>
          </a:p>
        </p:txBody>
      </p:sp>
      <p:pic>
        <p:nvPicPr>
          <p:cNvPr id="6" name="Audio 5">
            <a:hlinkClick r:id="" action="ppaction://media"/>
            <a:extLst>
              <a:ext uri="{FF2B5EF4-FFF2-40B4-BE49-F238E27FC236}">
                <a16:creationId xmlns:a16="http://schemas.microsoft.com/office/drawing/2014/main" id="{30EB0EE6-241B-4414-8462-800D54D33F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056"/>
    </mc:Choice>
    <mc:Fallback xmlns="">
      <p:transition spd="slow" advTm="45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5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 Pathway</a:t>
            </a:r>
            <a:endParaRPr/>
          </a:p>
        </p:txBody>
      </p:sp>
      <p:sp>
        <p:nvSpPr>
          <p:cNvPr id="2350" name="Google Shape;2350;p57"/>
          <p:cNvSpPr txBox="1"/>
          <p:nvPr/>
        </p:nvSpPr>
        <p:spPr>
          <a:xfrm>
            <a:off x="500575" y="2611050"/>
            <a:ext cx="2079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Medium"/>
                <a:ea typeface="Open Sans Medium"/>
                <a:cs typeface="Open Sans Medium"/>
                <a:sym typeface="Open Sans Medium"/>
              </a:rPr>
              <a:t>Training and testing all three models on Western Europe data set for all three variables.</a:t>
            </a:r>
            <a:endParaRPr>
              <a:latin typeface="Open Sans Medium"/>
              <a:ea typeface="Open Sans Medium"/>
              <a:cs typeface="Open Sans Medium"/>
              <a:sym typeface="Open Sans Medium"/>
            </a:endParaRPr>
          </a:p>
        </p:txBody>
      </p:sp>
      <p:sp>
        <p:nvSpPr>
          <p:cNvPr id="2351" name="Google Shape;2351;p57"/>
          <p:cNvSpPr txBox="1"/>
          <p:nvPr/>
        </p:nvSpPr>
        <p:spPr>
          <a:xfrm>
            <a:off x="3532950" y="2611050"/>
            <a:ext cx="2079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Medium"/>
                <a:ea typeface="Open Sans Medium"/>
                <a:cs typeface="Open Sans Medium"/>
                <a:sym typeface="Open Sans Medium"/>
              </a:rPr>
              <a:t>Determining the best model to test on all other regions.</a:t>
            </a:r>
            <a:endParaRPr dirty="0">
              <a:latin typeface="Open Sans Medium"/>
              <a:ea typeface="Open Sans Medium"/>
              <a:cs typeface="Open Sans Medium"/>
              <a:sym typeface="Open Sans Medium"/>
            </a:endParaRPr>
          </a:p>
        </p:txBody>
      </p:sp>
      <p:sp>
        <p:nvSpPr>
          <p:cNvPr id="2352" name="Google Shape;2352;p57"/>
          <p:cNvSpPr txBox="1"/>
          <p:nvPr/>
        </p:nvSpPr>
        <p:spPr>
          <a:xfrm>
            <a:off x="6787150" y="2611050"/>
            <a:ext cx="1933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Medium"/>
                <a:ea typeface="Open Sans Medium"/>
                <a:cs typeface="Open Sans Medium"/>
                <a:sym typeface="Open Sans Medium"/>
              </a:rPr>
              <a:t>Analysing accuracy of predictions.</a:t>
            </a:r>
            <a:endParaRPr>
              <a:latin typeface="Open Sans Medium"/>
              <a:ea typeface="Open Sans Medium"/>
              <a:cs typeface="Open Sans Medium"/>
              <a:sym typeface="Open Sans Medium"/>
            </a:endParaRPr>
          </a:p>
        </p:txBody>
      </p:sp>
      <p:pic>
        <p:nvPicPr>
          <p:cNvPr id="2353" name="Google Shape;2353;p57"/>
          <p:cNvPicPr preferRelativeResize="0"/>
          <p:nvPr/>
        </p:nvPicPr>
        <p:blipFill>
          <a:blip r:embed="rId5">
            <a:alphaModFix amt="52000"/>
          </a:blip>
          <a:stretch>
            <a:fillRect/>
          </a:stretch>
        </p:blipFill>
        <p:spPr>
          <a:xfrm rot="-531200" flipH="1">
            <a:off x="232435" y="1766149"/>
            <a:ext cx="2616201" cy="712650"/>
          </a:xfrm>
          <a:prstGeom prst="rect">
            <a:avLst/>
          </a:prstGeom>
          <a:noFill/>
          <a:ln>
            <a:noFill/>
          </a:ln>
        </p:spPr>
      </p:pic>
      <p:sp>
        <p:nvSpPr>
          <p:cNvPr id="2354" name="Google Shape;2354;p57"/>
          <p:cNvSpPr txBox="1"/>
          <p:nvPr/>
        </p:nvSpPr>
        <p:spPr>
          <a:xfrm>
            <a:off x="1192225" y="1906925"/>
            <a:ext cx="193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2"/>
                </a:solidFill>
                <a:latin typeface="Overpass"/>
                <a:ea typeface="Overpass"/>
                <a:cs typeface="Overpass"/>
                <a:sym typeface="Overpass"/>
              </a:rPr>
              <a:t>Step 1</a:t>
            </a:r>
            <a:endParaRPr sz="1600" b="1">
              <a:solidFill>
                <a:schemeClr val="dk2"/>
              </a:solidFill>
              <a:latin typeface="Overpass"/>
              <a:ea typeface="Overpass"/>
              <a:cs typeface="Overpass"/>
              <a:sym typeface="Overpass"/>
            </a:endParaRPr>
          </a:p>
        </p:txBody>
      </p:sp>
      <p:pic>
        <p:nvPicPr>
          <p:cNvPr id="2355" name="Google Shape;2355;p57"/>
          <p:cNvPicPr preferRelativeResize="0"/>
          <p:nvPr/>
        </p:nvPicPr>
        <p:blipFill>
          <a:blip r:embed="rId5">
            <a:alphaModFix amt="52000"/>
          </a:blip>
          <a:stretch>
            <a:fillRect/>
          </a:stretch>
        </p:blipFill>
        <p:spPr>
          <a:xfrm rot="-531200" flipH="1">
            <a:off x="3263897" y="1766149"/>
            <a:ext cx="2616201" cy="712650"/>
          </a:xfrm>
          <a:prstGeom prst="rect">
            <a:avLst/>
          </a:prstGeom>
          <a:noFill/>
          <a:ln>
            <a:noFill/>
          </a:ln>
        </p:spPr>
      </p:pic>
      <p:sp>
        <p:nvSpPr>
          <p:cNvPr id="2356" name="Google Shape;2356;p57"/>
          <p:cNvSpPr txBox="1"/>
          <p:nvPr/>
        </p:nvSpPr>
        <p:spPr>
          <a:xfrm>
            <a:off x="4213913" y="1953600"/>
            <a:ext cx="193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2"/>
                </a:solidFill>
                <a:latin typeface="Overpass"/>
                <a:ea typeface="Overpass"/>
                <a:cs typeface="Overpass"/>
                <a:sym typeface="Overpass"/>
              </a:rPr>
              <a:t>Step 2</a:t>
            </a:r>
            <a:endParaRPr sz="1600" b="1">
              <a:solidFill>
                <a:schemeClr val="dk2"/>
              </a:solidFill>
              <a:latin typeface="Overpass"/>
              <a:ea typeface="Overpass"/>
              <a:cs typeface="Overpass"/>
              <a:sym typeface="Overpass"/>
            </a:endParaRPr>
          </a:p>
        </p:txBody>
      </p:sp>
      <p:pic>
        <p:nvPicPr>
          <p:cNvPr id="2357" name="Google Shape;2357;p57"/>
          <p:cNvPicPr preferRelativeResize="0"/>
          <p:nvPr/>
        </p:nvPicPr>
        <p:blipFill>
          <a:blip r:embed="rId5">
            <a:alphaModFix amt="52000"/>
          </a:blip>
          <a:stretch>
            <a:fillRect/>
          </a:stretch>
        </p:blipFill>
        <p:spPr>
          <a:xfrm rot="-531200" flipH="1">
            <a:off x="6295347" y="1766149"/>
            <a:ext cx="2616201" cy="712650"/>
          </a:xfrm>
          <a:prstGeom prst="rect">
            <a:avLst/>
          </a:prstGeom>
          <a:noFill/>
          <a:ln>
            <a:noFill/>
          </a:ln>
        </p:spPr>
      </p:pic>
      <p:sp>
        <p:nvSpPr>
          <p:cNvPr id="2358" name="Google Shape;2358;p57"/>
          <p:cNvSpPr txBox="1"/>
          <p:nvPr/>
        </p:nvSpPr>
        <p:spPr>
          <a:xfrm>
            <a:off x="7235625" y="190692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2"/>
                </a:solidFill>
                <a:latin typeface="Overpass"/>
                <a:ea typeface="Overpass"/>
                <a:cs typeface="Overpass"/>
                <a:sym typeface="Overpass"/>
              </a:rPr>
              <a:t>Step 3</a:t>
            </a:r>
            <a:endParaRPr/>
          </a:p>
        </p:txBody>
      </p:sp>
      <p:pic>
        <p:nvPicPr>
          <p:cNvPr id="3" name="Audio 2">
            <a:hlinkClick r:id="" action="ppaction://media"/>
            <a:extLst>
              <a:ext uri="{FF2B5EF4-FFF2-40B4-BE49-F238E27FC236}">
                <a16:creationId xmlns:a16="http://schemas.microsoft.com/office/drawing/2014/main" id="{209CE198-AB34-40E9-866A-A96D10CAF9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976"/>
    </mc:Choice>
    <mc:Fallback xmlns="">
      <p:transition spd="slow" advTm="21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p58"/>
          <p:cNvSpPr txBox="1">
            <a:spLocks noGrp="1"/>
          </p:cNvSpPr>
          <p:nvPr>
            <p:ph type="title"/>
          </p:nvPr>
        </p:nvSpPr>
        <p:spPr>
          <a:xfrm>
            <a:off x="1603500" y="1785600"/>
            <a:ext cx="5937000" cy="157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Logged GDP per capita</a:t>
            </a:r>
            <a:endParaRPr sz="4200"/>
          </a:p>
        </p:txBody>
      </p:sp>
      <p:pic>
        <p:nvPicPr>
          <p:cNvPr id="3" name="Audio 2">
            <a:hlinkClick r:id="" action="ppaction://media"/>
            <a:extLst>
              <a:ext uri="{FF2B5EF4-FFF2-40B4-BE49-F238E27FC236}">
                <a16:creationId xmlns:a16="http://schemas.microsoft.com/office/drawing/2014/main" id="{9A7E45C8-82AC-4A9D-B0E0-72E7B8B663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39"/>
    </mc:Choice>
    <mc:Fallback xmlns="">
      <p:transition spd="slow" advTm="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59"/>
          <p:cNvSpPr txBox="1">
            <a:spLocks noGrp="1"/>
          </p:cNvSpPr>
          <p:nvPr>
            <p:ph type="ctrTitle"/>
          </p:nvPr>
        </p:nvSpPr>
        <p:spPr>
          <a:xfrm>
            <a:off x="735746" y="382375"/>
            <a:ext cx="7672500" cy="5778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a:t>Determining the best model</a:t>
            </a:r>
            <a:endParaRPr/>
          </a:p>
        </p:txBody>
      </p:sp>
      <p:pic>
        <p:nvPicPr>
          <p:cNvPr id="2369" name="Google Shape;2369;p59"/>
          <p:cNvPicPr preferRelativeResize="0"/>
          <p:nvPr/>
        </p:nvPicPr>
        <p:blipFill>
          <a:blip r:embed="rId5">
            <a:alphaModFix amt="52000"/>
          </a:blip>
          <a:stretch>
            <a:fillRect/>
          </a:stretch>
        </p:blipFill>
        <p:spPr>
          <a:xfrm rot="-754715" flipH="1">
            <a:off x="371934" y="1083203"/>
            <a:ext cx="2865231" cy="1030393"/>
          </a:xfrm>
          <a:prstGeom prst="rect">
            <a:avLst/>
          </a:prstGeom>
          <a:noFill/>
          <a:ln>
            <a:noFill/>
          </a:ln>
        </p:spPr>
      </p:pic>
      <p:pic>
        <p:nvPicPr>
          <p:cNvPr id="2370" name="Google Shape;2370;p59"/>
          <p:cNvPicPr preferRelativeResize="0"/>
          <p:nvPr/>
        </p:nvPicPr>
        <p:blipFill>
          <a:blip r:embed="rId5">
            <a:alphaModFix amt="52000"/>
          </a:blip>
          <a:stretch>
            <a:fillRect/>
          </a:stretch>
        </p:blipFill>
        <p:spPr>
          <a:xfrm rot="-754713" flipH="1">
            <a:off x="3589098" y="1147509"/>
            <a:ext cx="2606680" cy="872281"/>
          </a:xfrm>
          <a:prstGeom prst="rect">
            <a:avLst/>
          </a:prstGeom>
          <a:noFill/>
          <a:ln>
            <a:noFill/>
          </a:ln>
        </p:spPr>
      </p:pic>
      <p:pic>
        <p:nvPicPr>
          <p:cNvPr id="2371" name="Google Shape;2371;p59"/>
          <p:cNvPicPr preferRelativeResize="0"/>
          <p:nvPr/>
        </p:nvPicPr>
        <p:blipFill>
          <a:blip r:embed="rId5">
            <a:alphaModFix amt="52000"/>
          </a:blip>
          <a:stretch>
            <a:fillRect/>
          </a:stretch>
        </p:blipFill>
        <p:spPr>
          <a:xfrm rot="-754705" flipH="1">
            <a:off x="6542533" y="1118935"/>
            <a:ext cx="2380783" cy="929432"/>
          </a:xfrm>
          <a:prstGeom prst="rect">
            <a:avLst/>
          </a:prstGeom>
          <a:noFill/>
          <a:ln>
            <a:noFill/>
          </a:ln>
        </p:spPr>
      </p:pic>
      <p:sp>
        <p:nvSpPr>
          <p:cNvPr id="2372" name="Google Shape;2372;p59"/>
          <p:cNvSpPr txBox="1"/>
          <p:nvPr/>
        </p:nvSpPr>
        <p:spPr>
          <a:xfrm>
            <a:off x="403538" y="1297300"/>
            <a:ext cx="2766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Univariate Linear Regression</a:t>
            </a:r>
            <a:endParaRPr sz="2000" b="1">
              <a:latin typeface="Open Sans"/>
              <a:ea typeface="Open Sans"/>
              <a:cs typeface="Open Sans"/>
              <a:sym typeface="Open Sans"/>
            </a:endParaRPr>
          </a:p>
        </p:txBody>
      </p:sp>
      <p:sp>
        <p:nvSpPr>
          <p:cNvPr id="2373" name="Google Shape;2373;p59"/>
          <p:cNvSpPr txBox="1"/>
          <p:nvPr/>
        </p:nvSpPr>
        <p:spPr>
          <a:xfrm>
            <a:off x="3858300" y="1346775"/>
            <a:ext cx="197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Random Forest</a:t>
            </a:r>
            <a:endParaRPr sz="2000" b="1">
              <a:latin typeface="Overpass"/>
              <a:ea typeface="Overpass"/>
              <a:cs typeface="Overpass"/>
              <a:sym typeface="Overpass"/>
            </a:endParaRPr>
          </a:p>
        </p:txBody>
      </p:sp>
      <p:sp>
        <p:nvSpPr>
          <p:cNvPr id="2374" name="Google Shape;2374;p59"/>
          <p:cNvSpPr txBox="1"/>
          <p:nvPr/>
        </p:nvSpPr>
        <p:spPr>
          <a:xfrm>
            <a:off x="7002925" y="1337350"/>
            <a:ext cx="143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XGBoost</a:t>
            </a:r>
            <a:endParaRPr sz="2000" b="1">
              <a:latin typeface="Open Sans"/>
              <a:ea typeface="Open Sans"/>
              <a:cs typeface="Open Sans"/>
              <a:sym typeface="Open Sans"/>
            </a:endParaRPr>
          </a:p>
        </p:txBody>
      </p:sp>
      <p:sp>
        <p:nvSpPr>
          <p:cNvPr id="2375" name="Google Shape;2375;p59"/>
          <p:cNvSpPr txBox="1"/>
          <p:nvPr/>
        </p:nvSpPr>
        <p:spPr>
          <a:xfrm>
            <a:off x="592000" y="3888600"/>
            <a:ext cx="2085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highlight>
                  <a:schemeClr val="accent4"/>
                </a:highlight>
                <a:latin typeface="Open Sans"/>
                <a:ea typeface="Open Sans"/>
                <a:cs typeface="Open Sans"/>
                <a:sym typeface="Open Sans"/>
              </a:rPr>
              <a:t>MSE = 0.371</a:t>
            </a:r>
            <a:endParaRPr sz="1600" b="1">
              <a:highlight>
                <a:schemeClr val="accent4"/>
              </a:highlight>
              <a:latin typeface="Open Sans"/>
              <a:ea typeface="Open Sans"/>
              <a:cs typeface="Open Sans"/>
              <a:sym typeface="Open Sans"/>
            </a:endParaRPr>
          </a:p>
        </p:txBody>
      </p:sp>
      <p:sp>
        <p:nvSpPr>
          <p:cNvPr id="2376" name="Google Shape;2376;p59"/>
          <p:cNvSpPr txBox="1"/>
          <p:nvPr/>
        </p:nvSpPr>
        <p:spPr>
          <a:xfrm>
            <a:off x="4165950" y="4069450"/>
            <a:ext cx="136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Open Sans"/>
                <a:ea typeface="Open Sans"/>
                <a:cs typeface="Open Sans"/>
                <a:sym typeface="Open Sans"/>
              </a:rPr>
              <a:t>MSE = 0.479</a:t>
            </a:r>
            <a:endParaRPr sz="1600" b="1"/>
          </a:p>
        </p:txBody>
      </p:sp>
      <p:sp>
        <p:nvSpPr>
          <p:cNvPr id="2377" name="Google Shape;2377;p59"/>
          <p:cNvSpPr txBox="1"/>
          <p:nvPr/>
        </p:nvSpPr>
        <p:spPr>
          <a:xfrm>
            <a:off x="6802775" y="2550450"/>
            <a:ext cx="186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Open Sans"/>
                <a:ea typeface="Open Sans"/>
                <a:cs typeface="Open Sans"/>
                <a:sym typeface="Open Sans"/>
              </a:rPr>
              <a:t>MSE = 1.42</a:t>
            </a:r>
            <a:endParaRPr sz="2000" b="1">
              <a:latin typeface="Open Sans"/>
              <a:ea typeface="Open Sans"/>
              <a:cs typeface="Open Sans"/>
              <a:sym typeface="Open Sans"/>
            </a:endParaRPr>
          </a:p>
        </p:txBody>
      </p:sp>
      <p:pic>
        <p:nvPicPr>
          <p:cNvPr id="2378" name="Google Shape;2378;p59"/>
          <p:cNvPicPr preferRelativeResize="0"/>
          <p:nvPr/>
        </p:nvPicPr>
        <p:blipFill>
          <a:blip r:embed="rId6">
            <a:alphaModFix/>
          </a:blip>
          <a:stretch>
            <a:fillRect/>
          </a:stretch>
        </p:blipFill>
        <p:spPr>
          <a:xfrm>
            <a:off x="99150" y="2097700"/>
            <a:ext cx="3071302" cy="1807650"/>
          </a:xfrm>
          <a:prstGeom prst="rect">
            <a:avLst/>
          </a:prstGeom>
          <a:noFill/>
          <a:ln>
            <a:noFill/>
          </a:ln>
        </p:spPr>
      </p:pic>
      <p:pic>
        <p:nvPicPr>
          <p:cNvPr id="2379" name="Google Shape;2379;p59"/>
          <p:cNvPicPr preferRelativeResize="0"/>
          <p:nvPr/>
        </p:nvPicPr>
        <p:blipFill>
          <a:blip r:embed="rId7">
            <a:alphaModFix/>
          </a:blip>
          <a:stretch>
            <a:fillRect/>
          </a:stretch>
        </p:blipFill>
        <p:spPr>
          <a:xfrm>
            <a:off x="3830475" y="2006826"/>
            <a:ext cx="1979400" cy="1989400"/>
          </a:xfrm>
          <a:prstGeom prst="rect">
            <a:avLst/>
          </a:prstGeom>
          <a:noFill/>
          <a:ln>
            <a:noFill/>
          </a:ln>
        </p:spPr>
      </p:pic>
      <p:pic>
        <p:nvPicPr>
          <p:cNvPr id="5" name="Audio 4">
            <a:hlinkClick r:id="" action="ppaction://media"/>
            <a:extLst>
              <a:ext uri="{FF2B5EF4-FFF2-40B4-BE49-F238E27FC236}">
                <a16:creationId xmlns:a16="http://schemas.microsoft.com/office/drawing/2014/main" id="{37EDC724-BE32-4EA8-8212-75B07E9FC92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610"/>
    </mc:Choice>
    <mc:Fallback xmlns="">
      <p:transition spd="slow" advTm="17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60"/>
          <p:cNvSpPr txBox="1"/>
          <p:nvPr/>
        </p:nvSpPr>
        <p:spPr>
          <a:xfrm>
            <a:off x="211188" y="1769788"/>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Central and Eastern Europe</a:t>
            </a:r>
            <a:endParaRPr sz="1200"/>
          </a:p>
        </p:txBody>
      </p:sp>
      <p:sp>
        <p:nvSpPr>
          <p:cNvPr id="2385" name="Google Shape;2385;p60"/>
          <p:cNvSpPr txBox="1"/>
          <p:nvPr/>
        </p:nvSpPr>
        <p:spPr>
          <a:xfrm>
            <a:off x="3375575" y="1769788"/>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Commonwealth of Independent States</a:t>
            </a:r>
            <a:endParaRPr sz="1200"/>
          </a:p>
        </p:txBody>
      </p:sp>
      <p:sp>
        <p:nvSpPr>
          <p:cNvPr id="2386" name="Google Shape;2386;p60"/>
          <p:cNvSpPr txBox="1"/>
          <p:nvPr/>
        </p:nvSpPr>
        <p:spPr>
          <a:xfrm>
            <a:off x="6919963" y="1769788"/>
            <a:ext cx="1568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East Asia</a:t>
            </a:r>
            <a:endParaRPr sz="1200"/>
          </a:p>
        </p:txBody>
      </p:sp>
      <p:sp>
        <p:nvSpPr>
          <p:cNvPr id="2387" name="Google Shape;2387;p60"/>
          <p:cNvSpPr txBox="1"/>
          <p:nvPr/>
        </p:nvSpPr>
        <p:spPr>
          <a:xfrm>
            <a:off x="3562338" y="3238038"/>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Middle East and North Africa</a:t>
            </a:r>
            <a:endParaRPr sz="1200"/>
          </a:p>
        </p:txBody>
      </p:sp>
      <p:sp>
        <p:nvSpPr>
          <p:cNvPr id="2388" name="Google Shape;2388;p60"/>
          <p:cNvSpPr txBox="1"/>
          <p:nvPr/>
        </p:nvSpPr>
        <p:spPr>
          <a:xfrm>
            <a:off x="6390913" y="3238038"/>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North America and ANZ</a:t>
            </a:r>
            <a:endParaRPr sz="1200"/>
          </a:p>
        </p:txBody>
      </p:sp>
      <p:sp>
        <p:nvSpPr>
          <p:cNvPr id="2389" name="Google Shape;2389;p60"/>
          <p:cNvSpPr txBox="1"/>
          <p:nvPr/>
        </p:nvSpPr>
        <p:spPr>
          <a:xfrm>
            <a:off x="519288" y="4521763"/>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 Asia</a:t>
            </a:r>
            <a:endParaRPr sz="1200"/>
          </a:p>
        </p:txBody>
      </p:sp>
      <p:sp>
        <p:nvSpPr>
          <p:cNvPr id="2390" name="Google Shape;2390;p60"/>
          <p:cNvSpPr txBox="1"/>
          <p:nvPr/>
        </p:nvSpPr>
        <p:spPr>
          <a:xfrm>
            <a:off x="211188" y="323802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Latin America and Caribbean</a:t>
            </a:r>
            <a:endParaRPr sz="1200"/>
          </a:p>
        </p:txBody>
      </p:sp>
      <p:sp>
        <p:nvSpPr>
          <p:cNvPr id="2391" name="Google Shape;2391;p60"/>
          <p:cNvSpPr txBox="1"/>
          <p:nvPr/>
        </p:nvSpPr>
        <p:spPr>
          <a:xfrm>
            <a:off x="3683688" y="4521763"/>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Southeast Asia</a:t>
            </a:r>
            <a:endParaRPr sz="1200"/>
          </a:p>
        </p:txBody>
      </p:sp>
      <p:sp>
        <p:nvSpPr>
          <p:cNvPr id="2392" name="Google Shape;2392;p60"/>
          <p:cNvSpPr txBox="1"/>
          <p:nvPr/>
        </p:nvSpPr>
        <p:spPr>
          <a:xfrm>
            <a:off x="6446863" y="4506313"/>
            <a:ext cx="2514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Sub-Saharan Africa</a:t>
            </a:r>
            <a:endParaRPr sz="1200"/>
          </a:p>
        </p:txBody>
      </p:sp>
      <p:pic>
        <p:nvPicPr>
          <p:cNvPr id="2393" name="Google Shape;2393;p60"/>
          <p:cNvPicPr preferRelativeResize="0"/>
          <p:nvPr/>
        </p:nvPicPr>
        <p:blipFill rotWithShape="1">
          <a:blip r:embed="rId5">
            <a:alphaModFix/>
          </a:blip>
          <a:srcRect l="13876" t="35181" r="12932" b="6026"/>
          <a:stretch/>
        </p:blipFill>
        <p:spPr>
          <a:xfrm>
            <a:off x="211225" y="295225"/>
            <a:ext cx="2915374" cy="1474547"/>
          </a:xfrm>
          <a:prstGeom prst="rect">
            <a:avLst/>
          </a:prstGeom>
          <a:noFill/>
          <a:ln>
            <a:noFill/>
          </a:ln>
        </p:spPr>
      </p:pic>
      <p:pic>
        <p:nvPicPr>
          <p:cNvPr id="2394" name="Google Shape;2394;p60"/>
          <p:cNvPicPr preferRelativeResize="0"/>
          <p:nvPr/>
        </p:nvPicPr>
        <p:blipFill rotWithShape="1">
          <a:blip r:embed="rId6">
            <a:alphaModFix/>
          </a:blip>
          <a:srcRect l="13570" t="30362" r="12633" b="10841"/>
          <a:stretch/>
        </p:blipFill>
        <p:spPr>
          <a:xfrm>
            <a:off x="3375588" y="252438"/>
            <a:ext cx="3000003" cy="1517350"/>
          </a:xfrm>
          <a:prstGeom prst="rect">
            <a:avLst/>
          </a:prstGeom>
          <a:noFill/>
          <a:ln>
            <a:noFill/>
          </a:ln>
        </p:spPr>
      </p:pic>
      <p:pic>
        <p:nvPicPr>
          <p:cNvPr id="2395" name="Google Shape;2395;p60"/>
          <p:cNvPicPr preferRelativeResize="0"/>
          <p:nvPr/>
        </p:nvPicPr>
        <p:blipFill>
          <a:blip r:embed="rId7">
            <a:alphaModFix/>
          </a:blip>
          <a:stretch>
            <a:fillRect/>
          </a:stretch>
        </p:blipFill>
        <p:spPr>
          <a:xfrm>
            <a:off x="6624588" y="252438"/>
            <a:ext cx="2278526" cy="1517350"/>
          </a:xfrm>
          <a:prstGeom prst="rect">
            <a:avLst/>
          </a:prstGeom>
          <a:noFill/>
          <a:ln>
            <a:noFill/>
          </a:ln>
        </p:spPr>
      </p:pic>
      <p:pic>
        <p:nvPicPr>
          <p:cNvPr id="2396" name="Google Shape;2396;p60"/>
          <p:cNvPicPr preferRelativeResize="0"/>
          <p:nvPr/>
        </p:nvPicPr>
        <p:blipFill>
          <a:blip r:embed="rId8">
            <a:alphaModFix/>
          </a:blip>
          <a:stretch>
            <a:fillRect/>
          </a:stretch>
        </p:blipFill>
        <p:spPr>
          <a:xfrm>
            <a:off x="253488" y="2092613"/>
            <a:ext cx="2915400" cy="1208399"/>
          </a:xfrm>
          <a:prstGeom prst="rect">
            <a:avLst/>
          </a:prstGeom>
          <a:noFill/>
          <a:ln>
            <a:noFill/>
          </a:ln>
        </p:spPr>
      </p:pic>
      <p:pic>
        <p:nvPicPr>
          <p:cNvPr id="2397" name="Google Shape;2397;p60"/>
          <p:cNvPicPr preferRelativeResize="0"/>
          <p:nvPr/>
        </p:nvPicPr>
        <p:blipFill>
          <a:blip r:embed="rId9">
            <a:alphaModFix/>
          </a:blip>
          <a:stretch>
            <a:fillRect/>
          </a:stretch>
        </p:blipFill>
        <p:spPr>
          <a:xfrm>
            <a:off x="3375588" y="2092613"/>
            <a:ext cx="2999998" cy="1208400"/>
          </a:xfrm>
          <a:prstGeom prst="rect">
            <a:avLst/>
          </a:prstGeom>
          <a:noFill/>
          <a:ln>
            <a:noFill/>
          </a:ln>
        </p:spPr>
      </p:pic>
      <p:pic>
        <p:nvPicPr>
          <p:cNvPr id="2398" name="Google Shape;2398;p60"/>
          <p:cNvPicPr preferRelativeResize="0"/>
          <p:nvPr/>
        </p:nvPicPr>
        <p:blipFill>
          <a:blip r:embed="rId10">
            <a:alphaModFix/>
          </a:blip>
          <a:stretch>
            <a:fillRect/>
          </a:stretch>
        </p:blipFill>
        <p:spPr>
          <a:xfrm>
            <a:off x="6582288" y="2092613"/>
            <a:ext cx="2278526" cy="1208400"/>
          </a:xfrm>
          <a:prstGeom prst="rect">
            <a:avLst/>
          </a:prstGeom>
          <a:noFill/>
          <a:ln>
            <a:noFill/>
          </a:ln>
        </p:spPr>
      </p:pic>
      <p:pic>
        <p:nvPicPr>
          <p:cNvPr id="2399" name="Google Shape;2399;p60"/>
          <p:cNvPicPr preferRelativeResize="0"/>
          <p:nvPr/>
        </p:nvPicPr>
        <p:blipFill>
          <a:blip r:embed="rId11">
            <a:alphaModFix/>
          </a:blip>
          <a:stretch>
            <a:fillRect/>
          </a:stretch>
        </p:blipFill>
        <p:spPr>
          <a:xfrm>
            <a:off x="211188" y="3623838"/>
            <a:ext cx="2915400" cy="882476"/>
          </a:xfrm>
          <a:prstGeom prst="rect">
            <a:avLst/>
          </a:prstGeom>
          <a:noFill/>
          <a:ln>
            <a:noFill/>
          </a:ln>
        </p:spPr>
      </p:pic>
      <p:pic>
        <p:nvPicPr>
          <p:cNvPr id="2400" name="Google Shape;2400;p60"/>
          <p:cNvPicPr preferRelativeResize="0"/>
          <p:nvPr/>
        </p:nvPicPr>
        <p:blipFill>
          <a:blip r:embed="rId12">
            <a:alphaModFix/>
          </a:blip>
          <a:stretch>
            <a:fillRect/>
          </a:stretch>
        </p:blipFill>
        <p:spPr>
          <a:xfrm>
            <a:off x="3375588" y="3545725"/>
            <a:ext cx="3000002" cy="1038699"/>
          </a:xfrm>
          <a:prstGeom prst="rect">
            <a:avLst/>
          </a:prstGeom>
          <a:noFill/>
          <a:ln>
            <a:noFill/>
          </a:ln>
        </p:spPr>
      </p:pic>
      <p:pic>
        <p:nvPicPr>
          <p:cNvPr id="2401" name="Google Shape;2401;p60"/>
          <p:cNvPicPr preferRelativeResize="0"/>
          <p:nvPr/>
        </p:nvPicPr>
        <p:blipFill>
          <a:blip r:embed="rId13">
            <a:alphaModFix/>
          </a:blip>
          <a:stretch>
            <a:fillRect/>
          </a:stretch>
        </p:blipFill>
        <p:spPr>
          <a:xfrm>
            <a:off x="6702825" y="3545713"/>
            <a:ext cx="2122049" cy="1061592"/>
          </a:xfrm>
          <a:prstGeom prst="rect">
            <a:avLst/>
          </a:prstGeom>
          <a:noFill/>
          <a:ln>
            <a:noFill/>
          </a:ln>
        </p:spPr>
      </p:pic>
      <p:pic>
        <p:nvPicPr>
          <p:cNvPr id="4" name="Audio 3">
            <a:hlinkClick r:id="" action="ppaction://media"/>
            <a:extLst>
              <a:ext uri="{FF2B5EF4-FFF2-40B4-BE49-F238E27FC236}">
                <a16:creationId xmlns:a16="http://schemas.microsoft.com/office/drawing/2014/main" id="{543AE90A-9C8F-44E8-8449-490DD241A42D}"/>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75"/>
    </mc:Choice>
    <mc:Fallback xmlns="">
      <p:transition spd="slow" advTm="4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sp>
        <p:nvSpPr>
          <p:cNvPr id="2406" name="Google Shape;2406;p61"/>
          <p:cNvSpPr txBox="1"/>
          <p:nvPr/>
        </p:nvSpPr>
        <p:spPr>
          <a:xfrm>
            <a:off x="1631550" y="252050"/>
            <a:ext cx="588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2"/>
                </a:solidFill>
                <a:latin typeface="Overpass Black"/>
                <a:ea typeface="Overpass Black"/>
                <a:cs typeface="Overpass Black"/>
                <a:sym typeface="Overpass Black"/>
              </a:rPr>
              <a:t>Testing effects of GDP on Ladder Score</a:t>
            </a:r>
            <a:endParaRPr sz="2000">
              <a:solidFill>
                <a:schemeClr val="dk2"/>
              </a:solidFill>
              <a:latin typeface="Overpass Black"/>
              <a:ea typeface="Overpass Black"/>
              <a:cs typeface="Overpass Black"/>
              <a:sym typeface="Overpass Black"/>
            </a:endParaRPr>
          </a:p>
        </p:txBody>
      </p:sp>
      <p:graphicFrame>
        <p:nvGraphicFramePr>
          <p:cNvPr id="2407" name="Google Shape;2407;p61"/>
          <p:cNvGraphicFramePr/>
          <p:nvPr/>
        </p:nvGraphicFramePr>
        <p:xfrm>
          <a:off x="952500" y="918800"/>
          <a:ext cx="7239000" cy="3962100"/>
        </p:xfrm>
        <a:graphic>
          <a:graphicData uri="http://schemas.openxmlformats.org/drawingml/2006/table">
            <a:tbl>
              <a:tblPr>
                <a:noFill/>
                <a:tableStyleId>{169E0002-DBB8-437D-86A3-6F2AD0703565}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Region</a:t>
                      </a:r>
                      <a:endParaRPr>
                        <a:latin typeface="Open Sans Medium"/>
                        <a:ea typeface="Open Sans Medium"/>
                        <a:cs typeface="Open Sans Medium"/>
                        <a:sym typeface="Open Sans Medium"/>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Mean Squared Error (MSE)</a:t>
                      </a:r>
                      <a:endParaRPr>
                        <a:latin typeface="Open Sans Medium"/>
                        <a:ea typeface="Open Sans Medium"/>
                        <a:cs typeface="Open Sans Medium"/>
                        <a:sym typeface="Open Sans Medium"/>
                      </a:endParaRPr>
                    </a:p>
                  </a:txBody>
                  <a:tcPr marL="91425" marR="91425" marT="91425" marB="91425">
                    <a:solidFill>
                      <a:schemeClr val="accent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Central and Eastern Europe</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0.398</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Commonwealth of Independent States</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0.667</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East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0.878</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Latin America and Caribbean</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0.383</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Middle East and North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0.906</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North America and ANZ</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0.181</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0.781</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Southeast Asia</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0.341</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Sub-Saharan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0.637</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9"/>
                  </a:ext>
                </a:extLst>
              </a:tr>
            </a:tbl>
          </a:graphicData>
        </a:graphic>
      </p:graphicFrame>
      <p:pic>
        <p:nvPicPr>
          <p:cNvPr id="3" name="Audio 2">
            <a:hlinkClick r:id="" action="ppaction://media"/>
            <a:extLst>
              <a:ext uri="{FF2B5EF4-FFF2-40B4-BE49-F238E27FC236}">
                <a16:creationId xmlns:a16="http://schemas.microsoft.com/office/drawing/2014/main" id="{BBAAAC06-DE16-478B-856B-661C0DED8B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706"/>
    </mc:Choice>
    <mc:Fallback xmlns="">
      <p:transition spd="slow" advTm="15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62"/>
          <p:cNvSpPr txBox="1">
            <a:spLocks noGrp="1"/>
          </p:cNvSpPr>
          <p:nvPr>
            <p:ph type="title"/>
          </p:nvPr>
        </p:nvSpPr>
        <p:spPr>
          <a:xfrm>
            <a:off x="1603500" y="1785600"/>
            <a:ext cx="5937000" cy="157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Perceptions of Corruption</a:t>
            </a:r>
            <a:endParaRPr sz="4200"/>
          </a:p>
        </p:txBody>
      </p:sp>
      <p:pic>
        <p:nvPicPr>
          <p:cNvPr id="4" name="Audio 3">
            <a:hlinkClick r:id="" action="ppaction://media"/>
            <a:extLst>
              <a:ext uri="{FF2B5EF4-FFF2-40B4-BE49-F238E27FC236}">
                <a16:creationId xmlns:a16="http://schemas.microsoft.com/office/drawing/2014/main" id="{DA7B563A-7C96-44F4-BC64-328666290A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10"/>
    </mc:Choice>
    <mc:Fallback xmlns="">
      <p:transition spd="slow" advTm="3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63"/>
          <p:cNvSpPr txBox="1">
            <a:spLocks noGrp="1"/>
          </p:cNvSpPr>
          <p:nvPr>
            <p:ph type="ctrTitle"/>
          </p:nvPr>
        </p:nvSpPr>
        <p:spPr>
          <a:xfrm>
            <a:off x="735746" y="382375"/>
            <a:ext cx="7672500" cy="5778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a:t>Determining the best model</a:t>
            </a:r>
            <a:endParaRPr/>
          </a:p>
        </p:txBody>
      </p:sp>
      <p:pic>
        <p:nvPicPr>
          <p:cNvPr id="2418" name="Google Shape;2418;p63"/>
          <p:cNvPicPr preferRelativeResize="0"/>
          <p:nvPr/>
        </p:nvPicPr>
        <p:blipFill>
          <a:blip r:embed="rId5">
            <a:alphaModFix amt="52000"/>
          </a:blip>
          <a:stretch>
            <a:fillRect/>
          </a:stretch>
        </p:blipFill>
        <p:spPr>
          <a:xfrm rot="-754715" flipH="1">
            <a:off x="371934" y="1083203"/>
            <a:ext cx="2865231" cy="1030393"/>
          </a:xfrm>
          <a:prstGeom prst="rect">
            <a:avLst/>
          </a:prstGeom>
          <a:noFill/>
          <a:ln>
            <a:noFill/>
          </a:ln>
        </p:spPr>
      </p:pic>
      <p:pic>
        <p:nvPicPr>
          <p:cNvPr id="2419" name="Google Shape;2419;p63"/>
          <p:cNvPicPr preferRelativeResize="0"/>
          <p:nvPr/>
        </p:nvPicPr>
        <p:blipFill>
          <a:blip r:embed="rId5">
            <a:alphaModFix amt="52000"/>
          </a:blip>
          <a:stretch>
            <a:fillRect/>
          </a:stretch>
        </p:blipFill>
        <p:spPr>
          <a:xfrm rot="-754713" flipH="1">
            <a:off x="3855610" y="1156934"/>
            <a:ext cx="2606680" cy="872281"/>
          </a:xfrm>
          <a:prstGeom prst="rect">
            <a:avLst/>
          </a:prstGeom>
          <a:noFill/>
          <a:ln>
            <a:noFill/>
          </a:ln>
        </p:spPr>
      </p:pic>
      <p:pic>
        <p:nvPicPr>
          <p:cNvPr id="2420" name="Google Shape;2420;p63"/>
          <p:cNvPicPr preferRelativeResize="0"/>
          <p:nvPr/>
        </p:nvPicPr>
        <p:blipFill>
          <a:blip r:embed="rId5">
            <a:alphaModFix amt="52000"/>
          </a:blip>
          <a:stretch>
            <a:fillRect/>
          </a:stretch>
        </p:blipFill>
        <p:spPr>
          <a:xfrm rot="-754705" flipH="1">
            <a:off x="6542533" y="1118935"/>
            <a:ext cx="2380783" cy="929432"/>
          </a:xfrm>
          <a:prstGeom prst="rect">
            <a:avLst/>
          </a:prstGeom>
          <a:noFill/>
          <a:ln>
            <a:noFill/>
          </a:ln>
        </p:spPr>
      </p:pic>
      <p:sp>
        <p:nvSpPr>
          <p:cNvPr id="2421" name="Google Shape;2421;p63"/>
          <p:cNvSpPr txBox="1"/>
          <p:nvPr/>
        </p:nvSpPr>
        <p:spPr>
          <a:xfrm>
            <a:off x="403538" y="1297300"/>
            <a:ext cx="2766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Univariate Linear Regression</a:t>
            </a:r>
            <a:endParaRPr sz="2000" b="1">
              <a:latin typeface="Open Sans"/>
              <a:ea typeface="Open Sans"/>
              <a:cs typeface="Open Sans"/>
              <a:sym typeface="Open Sans"/>
            </a:endParaRPr>
          </a:p>
        </p:txBody>
      </p:sp>
      <p:sp>
        <p:nvSpPr>
          <p:cNvPr id="2422" name="Google Shape;2422;p63"/>
          <p:cNvSpPr txBox="1"/>
          <p:nvPr/>
        </p:nvSpPr>
        <p:spPr>
          <a:xfrm>
            <a:off x="4096988" y="1346775"/>
            <a:ext cx="197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Random Forest</a:t>
            </a:r>
            <a:endParaRPr sz="2000" b="1">
              <a:latin typeface="Overpass"/>
              <a:ea typeface="Overpass"/>
              <a:cs typeface="Overpass"/>
              <a:sym typeface="Overpass"/>
            </a:endParaRPr>
          </a:p>
        </p:txBody>
      </p:sp>
      <p:sp>
        <p:nvSpPr>
          <p:cNvPr id="2423" name="Google Shape;2423;p63"/>
          <p:cNvSpPr txBox="1"/>
          <p:nvPr/>
        </p:nvSpPr>
        <p:spPr>
          <a:xfrm>
            <a:off x="7002925" y="1337350"/>
            <a:ext cx="143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XGBoost</a:t>
            </a:r>
            <a:endParaRPr sz="2000" b="1">
              <a:latin typeface="Open Sans"/>
              <a:ea typeface="Open Sans"/>
              <a:cs typeface="Open Sans"/>
              <a:sym typeface="Open Sans"/>
            </a:endParaRPr>
          </a:p>
        </p:txBody>
      </p:sp>
      <p:sp>
        <p:nvSpPr>
          <p:cNvPr id="2424" name="Google Shape;2424;p63"/>
          <p:cNvSpPr txBox="1"/>
          <p:nvPr/>
        </p:nvSpPr>
        <p:spPr>
          <a:xfrm>
            <a:off x="556238" y="3888600"/>
            <a:ext cx="2333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Open Sans"/>
                <a:ea typeface="Open Sans"/>
                <a:cs typeface="Open Sans"/>
                <a:sym typeface="Open Sans"/>
              </a:rPr>
              <a:t>MSE = 6.41</a:t>
            </a:r>
            <a:endParaRPr sz="1600" b="1">
              <a:latin typeface="Open Sans"/>
              <a:ea typeface="Open Sans"/>
              <a:cs typeface="Open Sans"/>
              <a:sym typeface="Open Sans"/>
            </a:endParaRPr>
          </a:p>
        </p:txBody>
      </p:sp>
      <p:sp>
        <p:nvSpPr>
          <p:cNvPr id="2425" name="Google Shape;2425;p63"/>
          <p:cNvSpPr txBox="1"/>
          <p:nvPr/>
        </p:nvSpPr>
        <p:spPr>
          <a:xfrm>
            <a:off x="4476900" y="4185725"/>
            <a:ext cx="1364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highlight>
                  <a:schemeClr val="accent4"/>
                </a:highlight>
                <a:latin typeface="Open Sans"/>
                <a:ea typeface="Open Sans"/>
                <a:cs typeface="Open Sans"/>
                <a:sym typeface="Open Sans"/>
              </a:rPr>
              <a:t>MSE = 0.192</a:t>
            </a:r>
            <a:endParaRPr sz="1600" b="1">
              <a:highlight>
                <a:schemeClr val="accent4"/>
              </a:highlight>
            </a:endParaRPr>
          </a:p>
        </p:txBody>
      </p:sp>
      <p:sp>
        <p:nvSpPr>
          <p:cNvPr id="2426" name="Google Shape;2426;p63"/>
          <p:cNvSpPr txBox="1"/>
          <p:nvPr/>
        </p:nvSpPr>
        <p:spPr>
          <a:xfrm>
            <a:off x="6802775" y="2550450"/>
            <a:ext cx="186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Open Sans"/>
                <a:ea typeface="Open Sans"/>
                <a:cs typeface="Open Sans"/>
                <a:sym typeface="Open Sans"/>
              </a:rPr>
              <a:t>MSE = 0.800</a:t>
            </a:r>
            <a:endParaRPr sz="2000" b="1">
              <a:latin typeface="Open Sans"/>
              <a:ea typeface="Open Sans"/>
              <a:cs typeface="Open Sans"/>
              <a:sym typeface="Open Sans"/>
            </a:endParaRPr>
          </a:p>
        </p:txBody>
      </p:sp>
      <p:pic>
        <p:nvPicPr>
          <p:cNvPr id="2427" name="Google Shape;2427;p63"/>
          <p:cNvPicPr preferRelativeResize="0"/>
          <p:nvPr/>
        </p:nvPicPr>
        <p:blipFill>
          <a:blip r:embed="rId6">
            <a:alphaModFix/>
          </a:blip>
          <a:stretch>
            <a:fillRect/>
          </a:stretch>
        </p:blipFill>
        <p:spPr>
          <a:xfrm>
            <a:off x="194250" y="2049150"/>
            <a:ext cx="3057073" cy="1629651"/>
          </a:xfrm>
          <a:prstGeom prst="rect">
            <a:avLst/>
          </a:prstGeom>
          <a:noFill/>
          <a:ln>
            <a:noFill/>
          </a:ln>
        </p:spPr>
      </p:pic>
      <p:pic>
        <p:nvPicPr>
          <p:cNvPr id="2428" name="Google Shape;2428;p63"/>
          <p:cNvPicPr preferRelativeResize="0"/>
          <p:nvPr/>
        </p:nvPicPr>
        <p:blipFill>
          <a:blip r:embed="rId7">
            <a:alphaModFix/>
          </a:blip>
          <a:stretch>
            <a:fillRect/>
          </a:stretch>
        </p:blipFill>
        <p:spPr>
          <a:xfrm>
            <a:off x="4106825" y="2049150"/>
            <a:ext cx="2104238" cy="2136571"/>
          </a:xfrm>
          <a:prstGeom prst="rect">
            <a:avLst/>
          </a:prstGeom>
          <a:noFill/>
          <a:ln>
            <a:noFill/>
          </a:ln>
        </p:spPr>
      </p:pic>
      <p:pic>
        <p:nvPicPr>
          <p:cNvPr id="4" name="Audio 3">
            <a:hlinkClick r:id="" action="ppaction://media"/>
            <a:extLst>
              <a:ext uri="{FF2B5EF4-FFF2-40B4-BE49-F238E27FC236}">
                <a16:creationId xmlns:a16="http://schemas.microsoft.com/office/drawing/2014/main" id="{4A9B0D6C-D014-4CE2-9D32-76B1A9D5848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83"/>
    </mc:Choice>
    <mc:Fallback xmlns="">
      <p:transition spd="slow" advTm="6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64"/>
          <p:cNvSpPr txBox="1"/>
          <p:nvPr/>
        </p:nvSpPr>
        <p:spPr>
          <a:xfrm>
            <a:off x="233375" y="164472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Central and Eastern Europe</a:t>
            </a:r>
            <a:endParaRPr sz="1200"/>
          </a:p>
        </p:txBody>
      </p:sp>
      <p:sp>
        <p:nvSpPr>
          <p:cNvPr id="2434" name="Google Shape;2434;p64"/>
          <p:cNvSpPr txBox="1"/>
          <p:nvPr/>
        </p:nvSpPr>
        <p:spPr>
          <a:xfrm>
            <a:off x="3397763" y="164472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Commonwealth of Independent States</a:t>
            </a:r>
            <a:endParaRPr sz="1200"/>
          </a:p>
        </p:txBody>
      </p:sp>
      <p:sp>
        <p:nvSpPr>
          <p:cNvPr id="2435" name="Google Shape;2435;p64"/>
          <p:cNvSpPr txBox="1"/>
          <p:nvPr/>
        </p:nvSpPr>
        <p:spPr>
          <a:xfrm>
            <a:off x="6942150" y="1644725"/>
            <a:ext cx="1568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East Asia</a:t>
            </a:r>
            <a:endParaRPr sz="1200"/>
          </a:p>
        </p:txBody>
      </p:sp>
      <p:sp>
        <p:nvSpPr>
          <p:cNvPr id="2436" name="Google Shape;2436;p64"/>
          <p:cNvSpPr txBox="1"/>
          <p:nvPr/>
        </p:nvSpPr>
        <p:spPr>
          <a:xfrm>
            <a:off x="3584525" y="3112975"/>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Middle East and North Africa</a:t>
            </a:r>
            <a:endParaRPr sz="1200"/>
          </a:p>
        </p:txBody>
      </p:sp>
      <p:sp>
        <p:nvSpPr>
          <p:cNvPr id="2437" name="Google Shape;2437;p64"/>
          <p:cNvSpPr txBox="1"/>
          <p:nvPr/>
        </p:nvSpPr>
        <p:spPr>
          <a:xfrm>
            <a:off x="6413100" y="3112975"/>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North America and ANZ</a:t>
            </a:r>
            <a:endParaRPr sz="1200"/>
          </a:p>
        </p:txBody>
      </p:sp>
      <p:sp>
        <p:nvSpPr>
          <p:cNvPr id="2438" name="Google Shape;2438;p64"/>
          <p:cNvSpPr txBox="1"/>
          <p:nvPr/>
        </p:nvSpPr>
        <p:spPr>
          <a:xfrm>
            <a:off x="541475" y="4396700"/>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 Asia</a:t>
            </a:r>
            <a:endParaRPr sz="1200"/>
          </a:p>
        </p:txBody>
      </p:sp>
      <p:sp>
        <p:nvSpPr>
          <p:cNvPr id="2439" name="Google Shape;2439;p64"/>
          <p:cNvSpPr txBox="1"/>
          <p:nvPr/>
        </p:nvSpPr>
        <p:spPr>
          <a:xfrm>
            <a:off x="233375" y="3112963"/>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Latin America and Caribbean</a:t>
            </a:r>
            <a:endParaRPr sz="1200"/>
          </a:p>
        </p:txBody>
      </p:sp>
      <p:sp>
        <p:nvSpPr>
          <p:cNvPr id="2440" name="Google Shape;2440;p64"/>
          <p:cNvSpPr txBox="1"/>
          <p:nvPr/>
        </p:nvSpPr>
        <p:spPr>
          <a:xfrm>
            <a:off x="3705875" y="4396700"/>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Southeast Asia</a:t>
            </a:r>
            <a:endParaRPr sz="1200"/>
          </a:p>
        </p:txBody>
      </p:sp>
      <p:sp>
        <p:nvSpPr>
          <p:cNvPr id="2441" name="Google Shape;2441;p64"/>
          <p:cNvSpPr txBox="1"/>
          <p:nvPr/>
        </p:nvSpPr>
        <p:spPr>
          <a:xfrm>
            <a:off x="6469050" y="4381250"/>
            <a:ext cx="2514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Sub-Saharan Africa</a:t>
            </a:r>
            <a:endParaRPr sz="1200"/>
          </a:p>
        </p:txBody>
      </p:sp>
      <p:pic>
        <p:nvPicPr>
          <p:cNvPr id="2442" name="Google Shape;2442;p64"/>
          <p:cNvPicPr preferRelativeResize="0"/>
          <p:nvPr/>
        </p:nvPicPr>
        <p:blipFill>
          <a:blip r:embed="rId5">
            <a:alphaModFix/>
          </a:blip>
          <a:stretch>
            <a:fillRect/>
          </a:stretch>
        </p:blipFill>
        <p:spPr>
          <a:xfrm>
            <a:off x="476075" y="334625"/>
            <a:ext cx="2514600" cy="1310100"/>
          </a:xfrm>
          <a:prstGeom prst="rect">
            <a:avLst/>
          </a:prstGeom>
          <a:noFill/>
          <a:ln>
            <a:noFill/>
          </a:ln>
        </p:spPr>
      </p:pic>
      <p:pic>
        <p:nvPicPr>
          <p:cNvPr id="2443" name="Google Shape;2443;p64"/>
          <p:cNvPicPr preferRelativeResize="0"/>
          <p:nvPr/>
        </p:nvPicPr>
        <p:blipFill>
          <a:blip r:embed="rId6">
            <a:alphaModFix/>
          </a:blip>
          <a:stretch>
            <a:fillRect/>
          </a:stretch>
        </p:blipFill>
        <p:spPr>
          <a:xfrm>
            <a:off x="3345725" y="334625"/>
            <a:ext cx="3000000" cy="1310099"/>
          </a:xfrm>
          <a:prstGeom prst="rect">
            <a:avLst/>
          </a:prstGeom>
          <a:noFill/>
          <a:ln>
            <a:noFill/>
          </a:ln>
        </p:spPr>
      </p:pic>
      <p:pic>
        <p:nvPicPr>
          <p:cNvPr id="2444" name="Google Shape;2444;p64"/>
          <p:cNvPicPr preferRelativeResize="0"/>
          <p:nvPr/>
        </p:nvPicPr>
        <p:blipFill>
          <a:blip r:embed="rId7">
            <a:alphaModFix/>
          </a:blip>
          <a:stretch>
            <a:fillRect/>
          </a:stretch>
        </p:blipFill>
        <p:spPr>
          <a:xfrm>
            <a:off x="6458075" y="334625"/>
            <a:ext cx="2383800" cy="1310100"/>
          </a:xfrm>
          <a:prstGeom prst="rect">
            <a:avLst/>
          </a:prstGeom>
          <a:noFill/>
          <a:ln>
            <a:noFill/>
          </a:ln>
        </p:spPr>
      </p:pic>
      <p:pic>
        <p:nvPicPr>
          <p:cNvPr id="2445" name="Google Shape;2445;p64"/>
          <p:cNvPicPr preferRelativeResize="0"/>
          <p:nvPr/>
        </p:nvPicPr>
        <p:blipFill>
          <a:blip r:embed="rId8">
            <a:alphaModFix/>
          </a:blip>
          <a:stretch>
            <a:fillRect/>
          </a:stretch>
        </p:blipFill>
        <p:spPr>
          <a:xfrm>
            <a:off x="476075" y="2009600"/>
            <a:ext cx="2514600" cy="1152125"/>
          </a:xfrm>
          <a:prstGeom prst="rect">
            <a:avLst/>
          </a:prstGeom>
          <a:noFill/>
          <a:ln>
            <a:noFill/>
          </a:ln>
        </p:spPr>
      </p:pic>
      <p:pic>
        <p:nvPicPr>
          <p:cNvPr id="2446" name="Google Shape;2446;p64"/>
          <p:cNvPicPr preferRelativeResize="0"/>
          <p:nvPr/>
        </p:nvPicPr>
        <p:blipFill>
          <a:blip r:embed="rId9">
            <a:alphaModFix/>
          </a:blip>
          <a:stretch>
            <a:fillRect/>
          </a:stretch>
        </p:blipFill>
        <p:spPr>
          <a:xfrm>
            <a:off x="3233375" y="2009600"/>
            <a:ext cx="3112350" cy="1152125"/>
          </a:xfrm>
          <a:prstGeom prst="rect">
            <a:avLst/>
          </a:prstGeom>
          <a:noFill/>
          <a:ln>
            <a:noFill/>
          </a:ln>
        </p:spPr>
      </p:pic>
      <p:pic>
        <p:nvPicPr>
          <p:cNvPr id="2447" name="Google Shape;2447;p64"/>
          <p:cNvPicPr preferRelativeResize="0"/>
          <p:nvPr/>
        </p:nvPicPr>
        <p:blipFill>
          <a:blip r:embed="rId10">
            <a:alphaModFix/>
          </a:blip>
          <a:stretch>
            <a:fillRect/>
          </a:stretch>
        </p:blipFill>
        <p:spPr>
          <a:xfrm>
            <a:off x="6458075" y="1994150"/>
            <a:ext cx="2383800" cy="1152125"/>
          </a:xfrm>
          <a:prstGeom prst="rect">
            <a:avLst/>
          </a:prstGeom>
          <a:noFill/>
          <a:ln>
            <a:noFill/>
          </a:ln>
        </p:spPr>
      </p:pic>
      <p:pic>
        <p:nvPicPr>
          <p:cNvPr id="2448" name="Google Shape;2448;p64"/>
          <p:cNvPicPr preferRelativeResize="0"/>
          <p:nvPr/>
        </p:nvPicPr>
        <p:blipFill>
          <a:blip r:embed="rId11">
            <a:alphaModFix/>
          </a:blip>
          <a:stretch>
            <a:fillRect/>
          </a:stretch>
        </p:blipFill>
        <p:spPr>
          <a:xfrm>
            <a:off x="476075" y="3526600"/>
            <a:ext cx="2514601" cy="947624"/>
          </a:xfrm>
          <a:prstGeom prst="rect">
            <a:avLst/>
          </a:prstGeom>
          <a:noFill/>
          <a:ln>
            <a:noFill/>
          </a:ln>
        </p:spPr>
      </p:pic>
      <p:pic>
        <p:nvPicPr>
          <p:cNvPr id="2449" name="Google Shape;2449;p64"/>
          <p:cNvPicPr preferRelativeResize="0"/>
          <p:nvPr/>
        </p:nvPicPr>
        <p:blipFill>
          <a:blip r:embed="rId12">
            <a:alphaModFix/>
          </a:blip>
          <a:stretch>
            <a:fillRect/>
          </a:stretch>
        </p:blipFill>
        <p:spPr>
          <a:xfrm>
            <a:off x="3413075" y="3526600"/>
            <a:ext cx="2865301" cy="947625"/>
          </a:xfrm>
          <a:prstGeom prst="rect">
            <a:avLst/>
          </a:prstGeom>
          <a:noFill/>
          <a:ln>
            <a:noFill/>
          </a:ln>
        </p:spPr>
      </p:pic>
      <p:pic>
        <p:nvPicPr>
          <p:cNvPr id="2450" name="Google Shape;2450;p64"/>
          <p:cNvPicPr preferRelativeResize="0"/>
          <p:nvPr/>
        </p:nvPicPr>
        <p:blipFill>
          <a:blip r:embed="rId13">
            <a:alphaModFix/>
          </a:blip>
          <a:stretch>
            <a:fillRect/>
          </a:stretch>
        </p:blipFill>
        <p:spPr>
          <a:xfrm>
            <a:off x="6562175" y="3495700"/>
            <a:ext cx="2444100" cy="947626"/>
          </a:xfrm>
          <a:prstGeom prst="rect">
            <a:avLst/>
          </a:prstGeom>
          <a:noFill/>
          <a:ln>
            <a:noFill/>
          </a:ln>
        </p:spPr>
      </p:pic>
      <p:pic>
        <p:nvPicPr>
          <p:cNvPr id="3" name="Audio 2">
            <a:hlinkClick r:id="" action="ppaction://media"/>
            <a:extLst>
              <a:ext uri="{FF2B5EF4-FFF2-40B4-BE49-F238E27FC236}">
                <a16:creationId xmlns:a16="http://schemas.microsoft.com/office/drawing/2014/main" id="{9A5E45DF-1002-4B21-B12A-7C407B40BBC2}"/>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77"/>
    </mc:Choice>
    <mc:Fallback xmlns="">
      <p:transition spd="slow" advTm="5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38"/>
          <p:cNvSpPr txBox="1">
            <a:spLocks noGrp="1"/>
          </p:cNvSpPr>
          <p:nvPr>
            <p:ph type="title" idx="2"/>
          </p:nvPr>
        </p:nvSpPr>
        <p:spPr>
          <a:xfrm>
            <a:off x="2493600" y="13169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2" name="Google Shape;2152;p38"/>
          <p:cNvSpPr txBox="1">
            <a:spLocks noGrp="1"/>
          </p:cNvSpPr>
          <p:nvPr>
            <p:ph type="ctrTitle"/>
          </p:nvPr>
        </p:nvSpPr>
        <p:spPr>
          <a:xfrm>
            <a:off x="2493600" y="28990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Motivation</a:t>
            </a:r>
            <a:endParaRPr/>
          </a:p>
        </p:txBody>
      </p:sp>
      <p:pic>
        <p:nvPicPr>
          <p:cNvPr id="5" name="Audio 4">
            <a:hlinkClick r:id="" action="ppaction://media"/>
            <a:extLst>
              <a:ext uri="{FF2B5EF4-FFF2-40B4-BE49-F238E27FC236}">
                <a16:creationId xmlns:a16="http://schemas.microsoft.com/office/drawing/2014/main" id="{38482DE6-9EF6-4256-88AD-2E9D01EDBF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28"/>
    </mc:Choice>
    <mc:Fallback xmlns="">
      <p:transition spd="slow" advTm="3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65"/>
          <p:cNvSpPr txBox="1"/>
          <p:nvPr/>
        </p:nvSpPr>
        <p:spPr>
          <a:xfrm>
            <a:off x="1631550" y="252050"/>
            <a:ext cx="588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2"/>
                </a:solidFill>
                <a:latin typeface="Overpass Black"/>
                <a:ea typeface="Overpass Black"/>
                <a:cs typeface="Overpass Black"/>
                <a:sym typeface="Overpass Black"/>
              </a:rPr>
              <a:t>Testing effects of Corruption on Ladder Score</a:t>
            </a:r>
            <a:endParaRPr sz="2000">
              <a:solidFill>
                <a:schemeClr val="dk2"/>
              </a:solidFill>
              <a:latin typeface="Overpass Black"/>
              <a:ea typeface="Overpass Black"/>
              <a:cs typeface="Overpass Black"/>
              <a:sym typeface="Overpass Black"/>
            </a:endParaRPr>
          </a:p>
        </p:txBody>
      </p:sp>
      <p:graphicFrame>
        <p:nvGraphicFramePr>
          <p:cNvPr id="2456" name="Google Shape;2456;p65"/>
          <p:cNvGraphicFramePr/>
          <p:nvPr/>
        </p:nvGraphicFramePr>
        <p:xfrm>
          <a:off x="952500" y="918800"/>
          <a:ext cx="7239000" cy="3962100"/>
        </p:xfrm>
        <a:graphic>
          <a:graphicData uri="http://schemas.openxmlformats.org/drawingml/2006/table">
            <a:tbl>
              <a:tblPr>
                <a:noFill/>
                <a:tableStyleId>{169E0002-DBB8-437D-86A3-6F2AD0703565}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Region</a:t>
                      </a:r>
                      <a:endParaRPr>
                        <a:latin typeface="Open Sans Medium"/>
                        <a:ea typeface="Open Sans Medium"/>
                        <a:cs typeface="Open Sans Medium"/>
                        <a:sym typeface="Open Sans Medium"/>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Mean Squared Error (MSE)</a:t>
                      </a:r>
                      <a:endParaRPr>
                        <a:latin typeface="Open Sans Medium"/>
                        <a:ea typeface="Open Sans Medium"/>
                        <a:cs typeface="Open Sans Medium"/>
                        <a:sym typeface="Open Sans Medium"/>
                      </a:endParaRPr>
                    </a:p>
                  </a:txBody>
                  <a:tcPr marL="91425" marR="91425" marT="91425" marB="91425">
                    <a:solidFill>
                      <a:schemeClr val="accent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Central and Eastern Europe</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0.483</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Commonwealth of Independent States</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1.39</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East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1.34</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Latin America and Caribbean</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0.882</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Middle East and North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2.92</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North America and ANZ</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0.0616</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4.03</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Southeast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1.74</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Sub-Saharan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5.55</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9"/>
                  </a:ext>
                </a:extLst>
              </a:tr>
            </a:tbl>
          </a:graphicData>
        </a:graphic>
      </p:graphicFrame>
      <p:pic>
        <p:nvPicPr>
          <p:cNvPr id="4" name="Audio 3">
            <a:hlinkClick r:id="" action="ppaction://media"/>
            <a:extLst>
              <a:ext uri="{FF2B5EF4-FFF2-40B4-BE49-F238E27FC236}">
                <a16:creationId xmlns:a16="http://schemas.microsoft.com/office/drawing/2014/main" id="{40B2E37B-C15C-4ABC-ABFA-6766B76C8D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24"/>
    </mc:Choice>
    <mc:Fallback xmlns="">
      <p:transition spd="slow" advTm="13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66"/>
          <p:cNvSpPr txBox="1">
            <a:spLocks noGrp="1"/>
          </p:cNvSpPr>
          <p:nvPr>
            <p:ph type="title"/>
          </p:nvPr>
        </p:nvSpPr>
        <p:spPr>
          <a:xfrm>
            <a:off x="1603500" y="1785600"/>
            <a:ext cx="5937000" cy="157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Freedom to make life choices</a:t>
            </a:r>
            <a:endParaRPr sz="4200"/>
          </a:p>
        </p:txBody>
      </p:sp>
      <p:pic>
        <p:nvPicPr>
          <p:cNvPr id="4" name="Audio 3">
            <a:hlinkClick r:id="" action="ppaction://media"/>
            <a:extLst>
              <a:ext uri="{FF2B5EF4-FFF2-40B4-BE49-F238E27FC236}">
                <a16:creationId xmlns:a16="http://schemas.microsoft.com/office/drawing/2014/main" id="{33CC23E1-DAD6-4D3D-9A03-17B38C4D6E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53"/>
    </mc:Choice>
    <mc:Fallback xmlns="">
      <p:transition spd="slow" advTm="4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67"/>
          <p:cNvSpPr txBox="1">
            <a:spLocks noGrp="1"/>
          </p:cNvSpPr>
          <p:nvPr>
            <p:ph type="ctrTitle"/>
          </p:nvPr>
        </p:nvSpPr>
        <p:spPr>
          <a:xfrm>
            <a:off x="735746" y="382375"/>
            <a:ext cx="7672500" cy="5778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a:t>Determining the best model</a:t>
            </a:r>
            <a:endParaRPr/>
          </a:p>
        </p:txBody>
      </p:sp>
      <p:pic>
        <p:nvPicPr>
          <p:cNvPr id="2467" name="Google Shape;2467;p67"/>
          <p:cNvPicPr preferRelativeResize="0"/>
          <p:nvPr/>
        </p:nvPicPr>
        <p:blipFill rotWithShape="1">
          <a:blip r:embed="rId5">
            <a:alphaModFix/>
          </a:blip>
          <a:srcRect l="13503" t="28224" r="12180" b="11338"/>
          <a:stretch/>
        </p:blipFill>
        <p:spPr>
          <a:xfrm>
            <a:off x="349713" y="2209425"/>
            <a:ext cx="2642028" cy="1567450"/>
          </a:xfrm>
          <a:prstGeom prst="rect">
            <a:avLst/>
          </a:prstGeom>
          <a:noFill/>
          <a:ln>
            <a:noFill/>
          </a:ln>
        </p:spPr>
      </p:pic>
      <p:pic>
        <p:nvPicPr>
          <p:cNvPr id="2468" name="Google Shape;2468;p67"/>
          <p:cNvPicPr preferRelativeResize="0"/>
          <p:nvPr/>
        </p:nvPicPr>
        <p:blipFill>
          <a:blip r:embed="rId6">
            <a:alphaModFix amt="52000"/>
          </a:blip>
          <a:stretch>
            <a:fillRect/>
          </a:stretch>
        </p:blipFill>
        <p:spPr>
          <a:xfrm rot="-754715" flipH="1">
            <a:off x="371934" y="1083203"/>
            <a:ext cx="2865231" cy="1030393"/>
          </a:xfrm>
          <a:prstGeom prst="rect">
            <a:avLst/>
          </a:prstGeom>
          <a:noFill/>
          <a:ln>
            <a:noFill/>
          </a:ln>
        </p:spPr>
      </p:pic>
      <p:pic>
        <p:nvPicPr>
          <p:cNvPr id="2469" name="Google Shape;2469;p67"/>
          <p:cNvPicPr preferRelativeResize="0"/>
          <p:nvPr/>
        </p:nvPicPr>
        <p:blipFill>
          <a:blip r:embed="rId6">
            <a:alphaModFix amt="52000"/>
          </a:blip>
          <a:stretch>
            <a:fillRect/>
          </a:stretch>
        </p:blipFill>
        <p:spPr>
          <a:xfrm rot="-754713" flipH="1">
            <a:off x="3783348" y="1147509"/>
            <a:ext cx="2606680" cy="872281"/>
          </a:xfrm>
          <a:prstGeom prst="rect">
            <a:avLst/>
          </a:prstGeom>
          <a:noFill/>
          <a:ln>
            <a:noFill/>
          </a:ln>
        </p:spPr>
      </p:pic>
      <p:pic>
        <p:nvPicPr>
          <p:cNvPr id="2470" name="Google Shape;2470;p67"/>
          <p:cNvPicPr preferRelativeResize="0"/>
          <p:nvPr/>
        </p:nvPicPr>
        <p:blipFill>
          <a:blip r:embed="rId6">
            <a:alphaModFix amt="52000"/>
          </a:blip>
          <a:stretch>
            <a:fillRect/>
          </a:stretch>
        </p:blipFill>
        <p:spPr>
          <a:xfrm rot="-754705" flipH="1">
            <a:off x="6542533" y="1118935"/>
            <a:ext cx="2380783" cy="929432"/>
          </a:xfrm>
          <a:prstGeom prst="rect">
            <a:avLst/>
          </a:prstGeom>
          <a:noFill/>
          <a:ln>
            <a:noFill/>
          </a:ln>
        </p:spPr>
      </p:pic>
      <p:sp>
        <p:nvSpPr>
          <p:cNvPr id="2471" name="Google Shape;2471;p67"/>
          <p:cNvSpPr txBox="1"/>
          <p:nvPr/>
        </p:nvSpPr>
        <p:spPr>
          <a:xfrm>
            <a:off x="403538" y="1297300"/>
            <a:ext cx="2766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Univariate Linear Regression</a:t>
            </a:r>
            <a:endParaRPr sz="2000" b="1">
              <a:latin typeface="Open Sans"/>
              <a:ea typeface="Open Sans"/>
              <a:cs typeface="Open Sans"/>
              <a:sym typeface="Open Sans"/>
            </a:endParaRPr>
          </a:p>
        </p:txBody>
      </p:sp>
      <p:sp>
        <p:nvSpPr>
          <p:cNvPr id="2472" name="Google Shape;2472;p67"/>
          <p:cNvSpPr txBox="1"/>
          <p:nvPr/>
        </p:nvSpPr>
        <p:spPr>
          <a:xfrm>
            <a:off x="4096988" y="1346775"/>
            <a:ext cx="197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Random Forest</a:t>
            </a:r>
            <a:endParaRPr sz="2000" b="1">
              <a:latin typeface="Overpass"/>
              <a:ea typeface="Overpass"/>
              <a:cs typeface="Overpass"/>
              <a:sym typeface="Overpass"/>
            </a:endParaRPr>
          </a:p>
        </p:txBody>
      </p:sp>
      <p:sp>
        <p:nvSpPr>
          <p:cNvPr id="2473" name="Google Shape;2473;p67"/>
          <p:cNvSpPr txBox="1"/>
          <p:nvPr/>
        </p:nvSpPr>
        <p:spPr>
          <a:xfrm>
            <a:off x="7002925" y="1337350"/>
            <a:ext cx="143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verpass"/>
                <a:ea typeface="Overpass"/>
                <a:cs typeface="Overpass"/>
                <a:sym typeface="Overpass"/>
              </a:rPr>
              <a:t>XGBoost</a:t>
            </a:r>
            <a:endParaRPr sz="2000" b="1">
              <a:latin typeface="Open Sans"/>
              <a:ea typeface="Open Sans"/>
              <a:cs typeface="Open Sans"/>
              <a:sym typeface="Open Sans"/>
            </a:endParaRPr>
          </a:p>
        </p:txBody>
      </p:sp>
      <p:sp>
        <p:nvSpPr>
          <p:cNvPr id="2474" name="Google Shape;2474;p67"/>
          <p:cNvSpPr txBox="1"/>
          <p:nvPr/>
        </p:nvSpPr>
        <p:spPr>
          <a:xfrm>
            <a:off x="403550" y="3888600"/>
            <a:ext cx="2333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highlight>
                  <a:schemeClr val="accent4"/>
                </a:highlight>
                <a:latin typeface="Open Sans"/>
                <a:ea typeface="Open Sans"/>
                <a:cs typeface="Open Sans"/>
                <a:sym typeface="Open Sans"/>
              </a:rPr>
              <a:t>MSE = 0.178</a:t>
            </a:r>
            <a:endParaRPr>
              <a:highlight>
                <a:schemeClr val="accent4"/>
              </a:highlight>
            </a:endParaRPr>
          </a:p>
        </p:txBody>
      </p:sp>
      <p:sp>
        <p:nvSpPr>
          <p:cNvPr id="2475" name="Google Shape;2475;p67"/>
          <p:cNvSpPr txBox="1"/>
          <p:nvPr/>
        </p:nvSpPr>
        <p:spPr>
          <a:xfrm>
            <a:off x="4210375" y="3888600"/>
            <a:ext cx="1364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Open Sans"/>
                <a:ea typeface="Open Sans"/>
                <a:cs typeface="Open Sans"/>
                <a:sym typeface="Open Sans"/>
              </a:rPr>
              <a:t>MSE = 0.243</a:t>
            </a:r>
            <a:endParaRPr sz="1600" b="1"/>
          </a:p>
        </p:txBody>
      </p:sp>
      <p:sp>
        <p:nvSpPr>
          <p:cNvPr id="2476" name="Google Shape;2476;p67"/>
          <p:cNvSpPr txBox="1"/>
          <p:nvPr/>
        </p:nvSpPr>
        <p:spPr>
          <a:xfrm>
            <a:off x="6802775" y="2550450"/>
            <a:ext cx="1860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Open Sans"/>
                <a:ea typeface="Open Sans"/>
                <a:cs typeface="Open Sans"/>
                <a:sym typeface="Open Sans"/>
              </a:rPr>
              <a:t>MSE = 0.800</a:t>
            </a:r>
            <a:endParaRPr sz="2000" b="1">
              <a:latin typeface="Open Sans"/>
              <a:ea typeface="Open Sans"/>
              <a:cs typeface="Open Sans"/>
              <a:sym typeface="Open Sans"/>
            </a:endParaRPr>
          </a:p>
        </p:txBody>
      </p:sp>
      <p:pic>
        <p:nvPicPr>
          <p:cNvPr id="2477" name="Google Shape;2477;p67"/>
          <p:cNvPicPr preferRelativeResize="0"/>
          <p:nvPr/>
        </p:nvPicPr>
        <p:blipFill>
          <a:blip r:embed="rId7">
            <a:alphaModFix/>
          </a:blip>
          <a:stretch>
            <a:fillRect/>
          </a:stretch>
        </p:blipFill>
        <p:spPr>
          <a:xfrm>
            <a:off x="113375" y="2097688"/>
            <a:ext cx="3057076" cy="1629651"/>
          </a:xfrm>
          <a:prstGeom prst="rect">
            <a:avLst/>
          </a:prstGeom>
          <a:noFill/>
          <a:ln>
            <a:noFill/>
          </a:ln>
        </p:spPr>
      </p:pic>
      <p:pic>
        <p:nvPicPr>
          <p:cNvPr id="2478" name="Google Shape;2478;p67"/>
          <p:cNvPicPr preferRelativeResize="0"/>
          <p:nvPr/>
        </p:nvPicPr>
        <p:blipFill>
          <a:blip r:embed="rId8">
            <a:alphaModFix/>
          </a:blip>
          <a:stretch>
            <a:fillRect/>
          </a:stretch>
        </p:blipFill>
        <p:spPr>
          <a:xfrm>
            <a:off x="3363900" y="2024400"/>
            <a:ext cx="3057076" cy="1679175"/>
          </a:xfrm>
          <a:prstGeom prst="rect">
            <a:avLst/>
          </a:prstGeom>
          <a:noFill/>
          <a:ln>
            <a:noFill/>
          </a:ln>
        </p:spPr>
      </p:pic>
      <p:pic>
        <p:nvPicPr>
          <p:cNvPr id="4" name="Audio 3">
            <a:hlinkClick r:id="" action="ppaction://media"/>
            <a:extLst>
              <a:ext uri="{FF2B5EF4-FFF2-40B4-BE49-F238E27FC236}">
                <a16:creationId xmlns:a16="http://schemas.microsoft.com/office/drawing/2014/main" id="{C30C379D-2457-4ABA-BF12-1E9EF9F0C41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65"/>
    </mc:Choice>
    <mc:Fallback xmlns="">
      <p:transition spd="slow" advTm="9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68"/>
          <p:cNvSpPr txBox="1"/>
          <p:nvPr/>
        </p:nvSpPr>
        <p:spPr>
          <a:xfrm>
            <a:off x="233375" y="164472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Central and Eastern Europe</a:t>
            </a:r>
            <a:endParaRPr sz="1200"/>
          </a:p>
        </p:txBody>
      </p:sp>
      <p:sp>
        <p:nvSpPr>
          <p:cNvPr id="2484" name="Google Shape;2484;p68"/>
          <p:cNvSpPr txBox="1"/>
          <p:nvPr/>
        </p:nvSpPr>
        <p:spPr>
          <a:xfrm>
            <a:off x="3397763" y="164472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Commonwealth of Independent States</a:t>
            </a:r>
            <a:endParaRPr sz="1200"/>
          </a:p>
        </p:txBody>
      </p:sp>
      <p:sp>
        <p:nvSpPr>
          <p:cNvPr id="2485" name="Google Shape;2485;p68"/>
          <p:cNvSpPr txBox="1"/>
          <p:nvPr/>
        </p:nvSpPr>
        <p:spPr>
          <a:xfrm>
            <a:off x="6942150" y="1644725"/>
            <a:ext cx="1568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East Asia</a:t>
            </a:r>
            <a:endParaRPr sz="1200"/>
          </a:p>
        </p:txBody>
      </p:sp>
      <p:sp>
        <p:nvSpPr>
          <p:cNvPr id="2486" name="Google Shape;2486;p68"/>
          <p:cNvSpPr txBox="1"/>
          <p:nvPr/>
        </p:nvSpPr>
        <p:spPr>
          <a:xfrm>
            <a:off x="3584525" y="3112975"/>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Middle East and North Africa</a:t>
            </a:r>
            <a:endParaRPr sz="1200"/>
          </a:p>
        </p:txBody>
      </p:sp>
      <p:sp>
        <p:nvSpPr>
          <p:cNvPr id="2487" name="Google Shape;2487;p68"/>
          <p:cNvSpPr txBox="1"/>
          <p:nvPr/>
        </p:nvSpPr>
        <p:spPr>
          <a:xfrm>
            <a:off x="6413100" y="3112975"/>
            <a:ext cx="262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North America and ANZ</a:t>
            </a:r>
            <a:endParaRPr sz="1200"/>
          </a:p>
        </p:txBody>
      </p:sp>
      <p:sp>
        <p:nvSpPr>
          <p:cNvPr id="2488" name="Google Shape;2488;p68"/>
          <p:cNvSpPr txBox="1"/>
          <p:nvPr/>
        </p:nvSpPr>
        <p:spPr>
          <a:xfrm>
            <a:off x="541475" y="4396700"/>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 Asia</a:t>
            </a:r>
            <a:endParaRPr sz="1200"/>
          </a:p>
        </p:txBody>
      </p:sp>
      <p:sp>
        <p:nvSpPr>
          <p:cNvPr id="2489" name="Google Shape;2489;p68"/>
          <p:cNvSpPr txBox="1"/>
          <p:nvPr/>
        </p:nvSpPr>
        <p:spPr>
          <a:xfrm>
            <a:off x="233375" y="3112963"/>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Latin America and Caribbean</a:t>
            </a:r>
            <a:endParaRPr sz="1200"/>
          </a:p>
        </p:txBody>
      </p:sp>
      <p:sp>
        <p:nvSpPr>
          <p:cNvPr id="2490" name="Google Shape;2490;p68"/>
          <p:cNvSpPr txBox="1"/>
          <p:nvPr/>
        </p:nvSpPr>
        <p:spPr>
          <a:xfrm>
            <a:off x="3705875" y="4396700"/>
            <a:ext cx="238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Southeast Asia</a:t>
            </a:r>
            <a:endParaRPr sz="1200"/>
          </a:p>
        </p:txBody>
      </p:sp>
      <p:sp>
        <p:nvSpPr>
          <p:cNvPr id="2491" name="Google Shape;2491;p68"/>
          <p:cNvSpPr txBox="1"/>
          <p:nvPr/>
        </p:nvSpPr>
        <p:spPr>
          <a:xfrm>
            <a:off x="6469050" y="4381250"/>
            <a:ext cx="2514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Overpass"/>
                <a:ea typeface="Overpass"/>
                <a:cs typeface="Overpass"/>
                <a:sym typeface="Overpass"/>
              </a:rPr>
              <a:t>Sub-Saharan Africa</a:t>
            </a:r>
            <a:endParaRPr sz="1200"/>
          </a:p>
        </p:txBody>
      </p:sp>
      <p:pic>
        <p:nvPicPr>
          <p:cNvPr id="2492" name="Google Shape;2492;p68"/>
          <p:cNvPicPr preferRelativeResize="0"/>
          <p:nvPr/>
        </p:nvPicPr>
        <p:blipFill>
          <a:blip r:embed="rId5">
            <a:alphaModFix/>
          </a:blip>
          <a:stretch>
            <a:fillRect/>
          </a:stretch>
        </p:blipFill>
        <p:spPr>
          <a:xfrm>
            <a:off x="233375" y="138375"/>
            <a:ext cx="2830249" cy="1506350"/>
          </a:xfrm>
          <a:prstGeom prst="rect">
            <a:avLst/>
          </a:prstGeom>
          <a:noFill/>
          <a:ln>
            <a:noFill/>
          </a:ln>
        </p:spPr>
      </p:pic>
      <p:pic>
        <p:nvPicPr>
          <p:cNvPr id="2493" name="Google Shape;2493;p68"/>
          <p:cNvPicPr preferRelativeResize="0"/>
          <p:nvPr/>
        </p:nvPicPr>
        <p:blipFill>
          <a:blip r:embed="rId6">
            <a:alphaModFix/>
          </a:blip>
          <a:stretch>
            <a:fillRect/>
          </a:stretch>
        </p:blipFill>
        <p:spPr>
          <a:xfrm>
            <a:off x="3233363" y="138375"/>
            <a:ext cx="3071273" cy="1506351"/>
          </a:xfrm>
          <a:prstGeom prst="rect">
            <a:avLst/>
          </a:prstGeom>
          <a:noFill/>
          <a:ln>
            <a:noFill/>
          </a:ln>
        </p:spPr>
      </p:pic>
      <p:pic>
        <p:nvPicPr>
          <p:cNvPr id="2494" name="Google Shape;2494;p68"/>
          <p:cNvPicPr preferRelativeResize="0"/>
          <p:nvPr/>
        </p:nvPicPr>
        <p:blipFill>
          <a:blip r:embed="rId7">
            <a:alphaModFix/>
          </a:blip>
          <a:stretch>
            <a:fillRect/>
          </a:stretch>
        </p:blipFill>
        <p:spPr>
          <a:xfrm>
            <a:off x="6474375" y="87350"/>
            <a:ext cx="2514601" cy="1557376"/>
          </a:xfrm>
          <a:prstGeom prst="rect">
            <a:avLst/>
          </a:prstGeom>
          <a:noFill/>
          <a:ln>
            <a:noFill/>
          </a:ln>
        </p:spPr>
      </p:pic>
      <p:pic>
        <p:nvPicPr>
          <p:cNvPr id="2495" name="Google Shape;2495;p68"/>
          <p:cNvPicPr preferRelativeResize="0"/>
          <p:nvPr/>
        </p:nvPicPr>
        <p:blipFill>
          <a:blip r:embed="rId8">
            <a:alphaModFix/>
          </a:blip>
          <a:stretch>
            <a:fillRect/>
          </a:stretch>
        </p:blipFill>
        <p:spPr>
          <a:xfrm>
            <a:off x="318250" y="1933450"/>
            <a:ext cx="2830250" cy="1156974"/>
          </a:xfrm>
          <a:prstGeom prst="rect">
            <a:avLst/>
          </a:prstGeom>
          <a:noFill/>
          <a:ln>
            <a:noFill/>
          </a:ln>
        </p:spPr>
      </p:pic>
      <p:pic>
        <p:nvPicPr>
          <p:cNvPr id="2496" name="Google Shape;2496;p68"/>
          <p:cNvPicPr preferRelativeResize="0"/>
          <p:nvPr/>
        </p:nvPicPr>
        <p:blipFill>
          <a:blip r:embed="rId9">
            <a:alphaModFix/>
          </a:blip>
          <a:stretch>
            <a:fillRect/>
          </a:stretch>
        </p:blipFill>
        <p:spPr>
          <a:xfrm>
            <a:off x="3233375" y="1956000"/>
            <a:ext cx="3164401" cy="1156975"/>
          </a:xfrm>
          <a:prstGeom prst="rect">
            <a:avLst/>
          </a:prstGeom>
          <a:noFill/>
          <a:ln>
            <a:noFill/>
          </a:ln>
        </p:spPr>
      </p:pic>
      <p:pic>
        <p:nvPicPr>
          <p:cNvPr id="2497" name="Google Shape;2497;p68"/>
          <p:cNvPicPr preferRelativeResize="0"/>
          <p:nvPr/>
        </p:nvPicPr>
        <p:blipFill>
          <a:blip r:embed="rId10">
            <a:alphaModFix/>
          </a:blip>
          <a:stretch>
            <a:fillRect/>
          </a:stretch>
        </p:blipFill>
        <p:spPr>
          <a:xfrm>
            <a:off x="6474375" y="1933450"/>
            <a:ext cx="2626501" cy="1156976"/>
          </a:xfrm>
          <a:prstGeom prst="rect">
            <a:avLst/>
          </a:prstGeom>
          <a:noFill/>
          <a:ln>
            <a:noFill/>
          </a:ln>
        </p:spPr>
      </p:pic>
      <p:pic>
        <p:nvPicPr>
          <p:cNvPr id="2498" name="Google Shape;2498;p68"/>
          <p:cNvPicPr preferRelativeResize="0"/>
          <p:nvPr/>
        </p:nvPicPr>
        <p:blipFill>
          <a:blip r:embed="rId11">
            <a:alphaModFix/>
          </a:blip>
          <a:stretch>
            <a:fillRect/>
          </a:stretch>
        </p:blipFill>
        <p:spPr>
          <a:xfrm>
            <a:off x="325775" y="3482275"/>
            <a:ext cx="2830249" cy="991949"/>
          </a:xfrm>
          <a:prstGeom prst="rect">
            <a:avLst/>
          </a:prstGeom>
          <a:noFill/>
          <a:ln>
            <a:noFill/>
          </a:ln>
        </p:spPr>
      </p:pic>
      <p:pic>
        <p:nvPicPr>
          <p:cNvPr id="2499" name="Google Shape;2499;p68"/>
          <p:cNvPicPr preferRelativeResize="0"/>
          <p:nvPr/>
        </p:nvPicPr>
        <p:blipFill>
          <a:blip r:embed="rId12">
            <a:alphaModFix/>
          </a:blip>
          <a:stretch>
            <a:fillRect/>
          </a:stretch>
        </p:blipFill>
        <p:spPr>
          <a:xfrm>
            <a:off x="3362162" y="3424250"/>
            <a:ext cx="3071248" cy="991950"/>
          </a:xfrm>
          <a:prstGeom prst="rect">
            <a:avLst/>
          </a:prstGeom>
          <a:noFill/>
          <a:ln>
            <a:noFill/>
          </a:ln>
        </p:spPr>
      </p:pic>
      <p:pic>
        <p:nvPicPr>
          <p:cNvPr id="2500" name="Google Shape;2500;p68"/>
          <p:cNvPicPr preferRelativeResize="0"/>
          <p:nvPr/>
        </p:nvPicPr>
        <p:blipFill>
          <a:blip r:embed="rId13">
            <a:alphaModFix/>
          </a:blip>
          <a:stretch>
            <a:fillRect/>
          </a:stretch>
        </p:blipFill>
        <p:spPr>
          <a:xfrm>
            <a:off x="6562175" y="3424250"/>
            <a:ext cx="2514598" cy="991950"/>
          </a:xfrm>
          <a:prstGeom prst="rect">
            <a:avLst/>
          </a:prstGeom>
          <a:noFill/>
          <a:ln>
            <a:noFill/>
          </a:ln>
        </p:spPr>
      </p:pic>
      <p:pic>
        <p:nvPicPr>
          <p:cNvPr id="5" name="Audio 4">
            <a:hlinkClick r:id="" action="ppaction://media"/>
            <a:extLst>
              <a:ext uri="{FF2B5EF4-FFF2-40B4-BE49-F238E27FC236}">
                <a16:creationId xmlns:a16="http://schemas.microsoft.com/office/drawing/2014/main" id="{BB9D15A3-70E4-4502-AF3E-C6406587BD9C}"/>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07"/>
    </mc:Choice>
    <mc:Fallback xmlns="">
      <p:transition spd="slow" advTm="4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69"/>
          <p:cNvSpPr txBox="1"/>
          <p:nvPr/>
        </p:nvSpPr>
        <p:spPr>
          <a:xfrm>
            <a:off x="1631550" y="252050"/>
            <a:ext cx="588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2"/>
                </a:solidFill>
                <a:latin typeface="Overpass Black"/>
                <a:ea typeface="Overpass Black"/>
                <a:cs typeface="Overpass Black"/>
                <a:sym typeface="Overpass Black"/>
              </a:rPr>
              <a:t>Testing effects of Freedom on Ladder Score</a:t>
            </a:r>
            <a:endParaRPr sz="2000">
              <a:solidFill>
                <a:schemeClr val="dk2"/>
              </a:solidFill>
              <a:latin typeface="Overpass Black"/>
              <a:ea typeface="Overpass Black"/>
              <a:cs typeface="Overpass Black"/>
              <a:sym typeface="Overpass Black"/>
            </a:endParaRPr>
          </a:p>
        </p:txBody>
      </p:sp>
      <p:graphicFrame>
        <p:nvGraphicFramePr>
          <p:cNvPr id="2506" name="Google Shape;2506;p69"/>
          <p:cNvGraphicFramePr/>
          <p:nvPr/>
        </p:nvGraphicFramePr>
        <p:xfrm>
          <a:off x="952500" y="918800"/>
          <a:ext cx="7239000" cy="3962100"/>
        </p:xfrm>
        <a:graphic>
          <a:graphicData uri="http://schemas.openxmlformats.org/drawingml/2006/table">
            <a:tbl>
              <a:tblPr>
                <a:noFill/>
                <a:tableStyleId>{169E0002-DBB8-437D-86A3-6F2AD0703565}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Region</a:t>
                      </a:r>
                      <a:endParaRPr>
                        <a:latin typeface="Open Sans Medium"/>
                        <a:ea typeface="Open Sans Medium"/>
                        <a:cs typeface="Open Sans Medium"/>
                        <a:sym typeface="Open Sans Medium"/>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Mean Squared Error (MSE)</a:t>
                      </a:r>
                      <a:endParaRPr>
                        <a:latin typeface="Open Sans Medium"/>
                        <a:ea typeface="Open Sans Medium"/>
                        <a:cs typeface="Open Sans Medium"/>
                        <a:sym typeface="Open Sans Medium"/>
                      </a:endParaRPr>
                    </a:p>
                  </a:txBody>
                  <a:tcPr marL="91425" marR="91425" marT="91425" marB="91425">
                    <a:solidFill>
                      <a:schemeClr val="accent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Central and Eastern Europe</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0.525</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Commonwealth of Independent States</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1.39</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East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0.966</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Latin America and Caribbean</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0.715</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Middle East and North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1.28</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North America and ANZ</a:t>
                      </a:r>
                      <a:endParaRPr sz="1300">
                        <a:latin typeface="Open Sans Medium"/>
                        <a:ea typeface="Open Sans Medium"/>
                        <a:cs typeface="Open Sans Medium"/>
                        <a:sym typeface="Open Sans Medium"/>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0.0326</a:t>
                      </a:r>
                      <a:endParaRPr>
                        <a:latin typeface="Open Sans Medium"/>
                        <a:ea typeface="Open Sans Medium"/>
                        <a:cs typeface="Open Sans Medium"/>
                        <a:sym typeface="Open Sans Medium"/>
                      </a:endParaRPr>
                    </a:p>
                  </a:txBody>
                  <a:tcPr marL="91425" marR="91425" marT="91425" marB="91425" anchor="ctr">
                    <a:solidFill>
                      <a:schemeClr val="accent2"/>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4.06</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Southeast Asia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3.37</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sz="1300">
                          <a:latin typeface="Open Sans Medium"/>
                          <a:ea typeface="Open Sans Medium"/>
                          <a:cs typeface="Open Sans Medium"/>
                          <a:sym typeface="Open Sans Medium"/>
                        </a:rPr>
                        <a:t>Sub-Saharan Africa</a:t>
                      </a:r>
                      <a:endParaRPr sz="1300">
                        <a:latin typeface="Open Sans Medium"/>
                        <a:ea typeface="Open Sans Medium"/>
                        <a:cs typeface="Open Sans Medium"/>
                        <a:sym typeface="Open Sans Medium"/>
                      </a:endParaRPr>
                    </a:p>
                  </a:txBody>
                  <a:tcPr marL="91425" marR="91425" marT="91425" marB="91425" anchor="ctr"/>
                </a:tc>
                <a:tc>
                  <a:txBody>
                    <a:bodyPr/>
                    <a:lstStyle/>
                    <a:p>
                      <a:pPr marL="0" lvl="0" indent="0" algn="ctr" rtl="0">
                        <a:spcBef>
                          <a:spcPts val="0"/>
                        </a:spcBef>
                        <a:spcAft>
                          <a:spcPts val="0"/>
                        </a:spcAft>
                        <a:buNone/>
                      </a:pPr>
                      <a:r>
                        <a:rPr lang="en">
                          <a:latin typeface="Open Sans Medium"/>
                          <a:ea typeface="Open Sans Medium"/>
                          <a:cs typeface="Open Sans Medium"/>
                          <a:sym typeface="Open Sans Medium"/>
                        </a:rPr>
                        <a:t>4.12</a:t>
                      </a:r>
                      <a:endParaRPr>
                        <a:latin typeface="Open Sans Medium"/>
                        <a:ea typeface="Open Sans Medium"/>
                        <a:cs typeface="Open Sans Medium"/>
                        <a:sym typeface="Open Sans Medium"/>
                      </a:endParaRPr>
                    </a:p>
                  </a:txBody>
                  <a:tcPr marL="91425" marR="91425" marT="91425" marB="91425" anchor="ctr"/>
                </a:tc>
                <a:extLst>
                  <a:ext uri="{0D108BD9-81ED-4DB2-BD59-A6C34878D82A}">
                    <a16:rowId xmlns:a16="http://schemas.microsoft.com/office/drawing/2014/main" val="10009"/>
                  </a:ext>
                </a:extLst>
              </a:tr>
            </a:tbl>
          </a:graphicData>
        </a:graphic>
      </p:graphicFrame>
      <p:pic>
        <p:nvPicPr>
          <p:cNvPr id="3" name="Audio 2">
            <a:hlinkClick r:id="" action="ppaction://media"/>
            <a:extLst>
              <a:ext uri="{FF2B5EF4-FFF2-40B4-BE49-F238E27FC236}">
                <a16:creationId xmlns:a16="http://schemas.microsoft.com/office/drawing/2014/main" id="{5D41A1C1-6025-4E13-A673-77B379FB85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338"/>
    </mc:Choice>
    <mc:Fallback xmlns="">
      <p:transition spd="slow" advTm="13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p70"/>
          <p:cNvSpPr txBox="1">
            <a:spLocks noGrp="1"/>
          </p:cNvSpPr>
          <p:nvPr>
            <p:ph type="ctrTitle"/>
          </p:nvPr>
        </p:nvSpPr>
        <p:spPr>
          <a:xfrm>
            <a:off x="742238" y="846750"/>
            <a:ext cx="6013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What we learned</a:t>
            </a:r>
            <a:endParaRPr/>
          </a:p>
        </p:txBody>
      </p:sp>
      <p:sp>
        <p:nvSpPr>
          <p:cNvPr id="2512" name="Google Shape;2512;p70"/>
          <p:cNvSpPr txBox="1"/>
          <p:nvPr/>
        </p:nvSpPr>
        <p:spPr>
          <a:xfrm>
            <a:off x="890963" y="1990550"/>
            <a:ext cx="75108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endParaRPr>
              <a:latin typeface="Open Sans"/>
              <a:ea typeface="Open Sans"/>
              <a:cs typeface="Open Sans"/>
              <a:sym typeface="Open Sans"/>
            </a:endParaRPr>
          </a:p>
        </p:txBody>
      </p:sp>
      <p:sp>
        <p:nvSpPr>
          <p:cNvPr id="2513" name="Google Shape;2513;p70"/>
          <p:cNvSpPr txBox="1"/>
          <p:nvPr/>
        </p:nvSpPr>
        <p:spPr>
          <a:xfrm>
            <a:off x="742238" y="1493250"/>
            <a:ext cx="58623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Random forest regression</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XGBoost</a:t>
            </a:r>
            <a:endParaRPr>
              <a:latin typeface="Open Sans"/>
              <a:ea typeface="Open Sans"/>
              <a:cs typeface="Open Sans"/>
              <a:sym typeface="Open Sans"/>
            </a:endParaRPr>
          </a:p>
        </p:txBody>
      </p:sp>
      <p:sp>
        <p:nvSpPr>
          <p:cNvPr id="2514" name="Google Shape;2514;p70"/>
          <p:cNvSpPr txBox="1"/>
          <p:nvPr/>
        </p:nvSpPr>
        <p:spPr>
          <a:xfrm>
            <a:off x="742238" y="2564350"/>
            <a:ext cx="612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2"/>
                </a:solidFill>
                <a:latin typeface="Overpass Black"/>
                <a:ea typeface="Overpass Black"/>
                <a:cs typeface="Overpass Black"/>
                <a:sym typeface="Overpass Black"/>
              </a:rPr>
              <a:t>Insights from our ML</a:t>
            </a:r>
            <a:endParaRPr sz="3000">
              <a:solidFill>
                <a:schemeClr val="dk2"/>
              </a:solidFill>
              <a:latin typeface="Overpass Black"/>
              <a:ea typeface="Overpass Black"/>
              <a:cs typeface="Overpass Black"/>
              <a:sym typeface="Overpass Black"/>
            </a:endParaRPr>
          </a:p>
        </p:txBody>
      </p:sp>
      <p:sp>
        <p:nvSpPr>
          <p:cNvPr id="2515" name="Google Shape;2515;p70"/>
          <p:cNvSpPr txBox="1"/>
          <p:nvPr/>
        </p:nvSpPr>
        <p:spPr>
          <a:xfrm>
            <a:off x="742238" y="3210850"/>
            <a:ext cx="66432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Predicting happiness index of other regions from the variables that affect ladder score in Western Europe  may not be accurate</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Each country has its specific variables that affect the ladder score</a:t>
            </a:r>
            <a:endParaRPr>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7378094D-B818-4A2E-8ED7-A0D6EDA8BE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876"/>
    </mc:Choice>
    <mc:Fallback xmlns="">
      <p:transition spd="slow" advTm="25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71"/>
          <p:cNvSpPr txBox="1">
            <a:spLocks noGrp="1"/>
          </p:cNvSpPr>
          <p:nvPr>
            <p:ph type="title" idx="2"/>
          </p:nvPr>
        </p:nvSpPr>
        <p:spPr>
          <a:xfrm>
            <a:off x="2493600" y="1303275"/>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21" name="Google Shape;2521;p71"/>
          <p:cNvSpPr txBox="1">
            <a:spLocks noGrp="1"/>
          </p:cNvSpPr>
          <p:nvPr>
            <p:ph type="ctrTitle"/>
          </p:nvPr>
        </p:nvSpPr>
        <p:spPr>
          <a:xfrm>
            <a:off x="2493600" y="30993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pic>
        <p:nvPicPr>
          <p:cNvPr id="3" name="Audio 2">
            <a:hlinkClick r:id="" action="ppaction://media"/>
            <a:extLst>
              <a:ext uri="{FF2B5EF4-FFF2-40B4-BE49-F238E27FC236}">
                <a16:creationId xmlns:a16="http://schemas.microsoft.com/office/drawing/2014/main" id="{624C9B39-4957-4F07-B4F2-03138AE335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03"/>
    </mc:Choice>
    <mc:Fallback xmlns="">
      <p:transition spd="slow" advTm="2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pic>
        <p:nvPicPr>
          <p:cNvPr id="2526" name="Google Shape;2526;p72"/>
          <p:cNvPicPr preferRelativeResize="0"/>
          <p:nvPr/>
        </p:nvPicPr>
        <p:blipFill>
          <a:blip r:embed="rId5">
            <a:alphaModFix amt="52000"/>
          </a:blip>
          <a:stretch>
            <a:fillRect/>
          </a:stretch>
        </p:blipFill>
        <p:spPr>
          <a:xfrm rot="-629540" flipH="1">
            <a:off x="6164949" y="1144777"/>
            <a:ext cx="2916551" cy="874721"/>
          </a:xfrm>
          <a:prstGeom prst="rect">
            <a:avLst/>
          </a:prstGeom>
          <a:noFill/>
          <a:ln>
            <a:noFill/>
          </a:ln>
        </p:spPr>
      </p:pic>
      <p:pic>
        <p:nvPicPr>
          <p:cNvPr id="2527" name="Google Shape;2527;p72"/>
          <p:cNvPicPr preferRelativeResize="0"/>
          <p:nvPr/>
        </p:nvPicPr>
        <p:blipFill>
          <a:blip r:embed="rId6">
            <a:alphaModFix amt="52000"/>
          </a:blip>
          <a:stretch>
            <a:fillRect/>
          </a:stretch>
        </p:blipFill>
        <p:spPr>
          <a:xfrm rot="-629525" flipH="1">
            <a:off x="483602" y="1284313"/>
            <a:ext cx="2211115" cy="710172"/>
          </a:xfrm>
          <a:prstGeom prst="rect">
            <a:avLst/>
          </a:prstGeom>
          <a:noFill/>
          <a:ln>
            <a:noFill/>
          </a:ln>
        </p:spPr>
      </p:pic>
      <p:pic>
        <p:nvPicPr>
          <p:cNvPr id="2528" name="Google Shape;2528;p72"/>
          <p:cNvPicPr preferRelativeResize="0"/>
          <p:nvPr/>
        </p:nvPicPr>
        <p:blipFill>
          <a:blip r:embed="rId7">
            <a:alphaModFix amt="52000"/>
          </a:blip>
          <a:stretch>
            <a:fillRect/>
          </a:stretch>
        </p:blipFill>
        <p:spPr>
          <a:xfrm rot="-629521" flipH="1">
            <a:off x="3230841" y="1180586"/>
            <a:ext cx="2777592" cy="805453"/>
          </a:xfrm>
          <a:prstGeom prst="rect">
            <a:avLst/>
          </a:prstGeom>
          <a:noFill/>
          <a:ln>
            <a:noFill/>
          </a:ln>
        </p:spPr>
      </p:pic>
      <p:sp>
        <p:nvSpPr>
          <p:cNvPr id="2529" name="Google Shape;2529;p7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Accurate Predictions</a:t>
            </a:r>
            <a:endParaRPr/>
          </a:p>
        </p:txBody>
      </p:sp>
      <p:sp>
        <p:nvSpPr>
          <p:cNvPr id="2530" name="Google Shape;2530;p72"/>
          <p:cNvSpPr txBox="1"/>
          <p:nvPr/>
        </p:nvSpPr>
        <p:spPr>
          <a:xfrm>
            <a:off x="627525" y="1393100"/>
            <a:ext cx="2485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2"/>
                </a:solidFill>
                <a:latin typeface="Overpass"/>
                <a:ea typeface="Overpass"/>
                <a:cs typeface="Overpass"/>
                <a:sym typeface="Overpass"/>
              </a:rPr>
              <a:t>GDP per capita</a:t>
            </a:r>
            <a:endParaRPr sz="2000" b="1">
              <a:solidFill>
                <a:schemeClr val="dk2"/>
              </a:solidFill>
              <a:latin typeface="Overpass"/>
              <a:ea typeface="Overpass"/>
              <a:cs typeface="Overpass"/>
              <a:sym typeface="Overpass"/>
            </a:endParaRPr>
          </a:p>
        </p:txBody>
      </p:sp>
      <p:sp>
        <p:nvSpPr>
          <p:cNvPr id="2531" name="Google Shape;2531;p72"/>
          <p:cNvSpPr txBox="1"/>
          <p:nvPr/>
        </p:nvSpPr>
        <p:spPr>
          <a:xfrm>
            <a:off x="3570638" y="1247813"/>
            <a:ext cx="1996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2"/>
                </a:solidFill>
                <a:latin typeface="Overpass"/>
                <a:ea typeface="Overpass"/>
                <a:cs typeface="Overpass"/>
                <a:sym typeface="Overpass"/>
              </a:rPr>
              <a:t>Perceptions of corruption</a:t>
            </a:r>
            <a:endParaRPr sz="2000" b="1">
              <a:solidFill>
                <a:schemeClr val="dk2"/>
              </a:solidFill>
              <a:latin typeface="Overpass"/>
              <a:ea typeface="Overpass"/>
              <a:cs typeface="Overpass"/>
              <a:sym typeface="Overpass"/>
            </a:endParaRPr>
          </a:p>
        </p:txBody>
      </p:sp>
      <p:sp>
        <p:nvSpPr>
          <p:cNvPr id="2532" name="Google Shape;2532;p72"/>
          <p:cNvSpPr txBox="1"/>
          <p:nvPr/>
        </p:nvSpPr>
        <p:spPr>
          <a:xfrm>
            <a:off x="6654200" y="1239200"/>
            <a:ext cx="2560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2"/>
                </a:solidFill>
                <a:latin typeface="Overpass"/>
                <a:ea typeface="Overpass"/>
                <a:cs typeface="Overpass"/>
                <a:sym typeface="Overpass"/>
              </a:rPr>
              <a:t>Freedom to make life choices</a:t>
            </a:r>
            <a:endParaRPr sz="2000" b="1">
              <a:solidFill>
                <a:schemeClr val="dk2"/>
              </a:solidFill>
              <a:latin typeface="Overpass"/>
              <a:ea typeface="Overpass"/>
              <a:cs typeface="Overpass"/>
              <a:sym typeface="Overpass"/>
            </a:endParaRPr>
          </a:p>
        </p:txBody>
      </p:sp>
      <p:sp>
        <p:nvSpPr>
          <p:cNvPr id="2533" name="Google Shape;2533;p72"/>
          <p:cNvSpPr txBox="1"/>
          <p:nvPr/>
        </p:nvSpPr>
        <p:spPr>
          <a:xfrm>
            <a:off x="398925" y="2192800"/>
            <a:ext cx="26544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Central and Eastern Europe</a:t>
            </a:r>
            <a:endParaRPr sz="1800" b="1">
              <a:latin typeface="Open Sans"/>
              <a:ea typeface="Open Sans"/>
              <a:cs typeface="Open Sans"/>
              <a:sym typeface="Open Sans"/>
            </a:endParaRPr>
          </a:p>
          <a:p>
            <a:pPr marL="0" lvl="0" indent="0" algn="l" rtl="0">
              <a:spcBef>
                <a:spcPts val="0"/>
              </a:spcBef>
              <a:spcAft>
                <a:spcPts val="0"/>
              </a:spcAft>
              <a:buNone/>
            </a:pPr>
            <a:endParaRPr sz="1800" b="1">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North America and ANZ</a:t>
            </a:r>
            <a:endParaRPr sz="1800" b="1">
              <a:latin typeface="Open Sans"/>
              <a:ea typeface="Open Sans"/>
              <a:cs typeface="Open Sans"/>
              <a:sym typeface="Open Sans"/>
            </a:endParaRPr>
          </a:p>
          <a:p>
            <a:pPr marL="0" lvl="0" indent="0" algn="l" rtl="0">
              <a:spcBef>
                <a:spcPts val="0"/>
              </a:spcBef>
              <a:spcAft>
                <a:spcPts val="0"/>
              </a:spcAft>
              <a:buNone/>
            </a:pPr>
            <a:endParaRPr sz="1800" b="1">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Southeast Asia</a:t>
            </a:r>
            <a:endParaRPr sz="1800" b="1">
              <a:latin typeface="Open Sans"/>
              <a:ea typeface="Open Sans"/>
              <a:cs typeface="Open Sans"/>
              <a:sym typeface="Open Sans"/>
            </a:endParaRPr>
          </a:p>
        </p:txBody>
      </p:sp>
      <p:sp>
        <p:nvSpPr>
          <p:cNvPr id="2534" name="Google Shape;2534;p72"/>
          <p:cNvSpPr txBox="1"/>
          <p:nvPr/>
        </p:nvSpPr>
        <p:spPr>
          <a:xfrm>
            <a:off x="3459677" y="2192800"/>
            <a:ext cx="22665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North America and ANZ</a:t>
            </a:r>
            <a:endParaRPr sz="1800" b="1">
              <a:latin typeface="Open Sans"/>
              <a:ea typeface="Open Sans"/>
              <a:cs typeface="Open Sans"/>
              <a:sym typeface="Open Sans"/>
            </a:endParaRPr>
          </a:p>
          <a:p>
            <a:pPr marL="0" lvl="0" indent="0" algn="l" rtl="0">
              <a:spcBef>
                <a:spcPts val="0"/>
              </a:spcBef>
              <a:spcAft>
                <a:spcPts val="0"/>
              </a:spcAft>
              <a:buNone/>
            </a:pPr>
            <a:endParaRPr sz="1800" b="1">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Central and Eastern Europe</a:t>
            </a:r>
            <a:endParaRPr sz="1800" b="1">
              <a:latin typeface="Open Sans"/>
              <a:ea typeface="Open Sans"/>
              <a:cs typeface="Open Sans"/>
              <a:sym typeface="Open Sans"/>
            </a:endParaRPr>
          </a:p>
        </p:txBody>
      </p:sp>
      <p:sp>
        <p:nvSpPr>
          <p:cNvPr id="2535" name="Google Shape;2535;p72"/>
          <p:cNvSpPr txBox="1"/>
          <p:nvPr/>
        </p:nvSpPr>
        <p:spPr>
          <a:xfrm>
            <a:off x="6519225" y="2082200"/>
            <a:ext cx="23922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Open Sans"/>
              <a:buChar char="●"/>
            </a:pPr>
            <a:r>
              <a:rPr lang="en" sz="1800" b="1">
                <a:latin typeface="Open Sans"/>
                <a:ea typeface="Open Sans"/>
                <a:cs typeface="Open Sans"/>
                <a:sym typeface="Open Sans"/>
              </a:rPr>
              <a:t>North America and ANZ</a:t>
            </a:r>
            <a:endParaRPr sz="1800" b="1">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D82E89DF-1EA9-465D-A279-36301111058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344"/>
    </mc:Choice>
    <mc:Fallback xmlns="">
      <p:transition spd="slow" advTm="9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7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Trend in our predictions</a:t>
            </a:r>
            <a:endParaRPr>
              <a:solidFill>
                <a:schemeClr val="dk2"/>
              </a:solidFill>
            </a:endParaRPr>
          </a:p>
        </p:txBody>
      </p:sp>
      <p:sp>
        <p:nvSpPr>
          <p:cNvPr id="2541" name="Google Shape;2541;p73"/>
          <p:cNvSpPr txBox="1">
            <a:spLocks noGrp="1"/>
          </p:cNvSpPr>
          <p:nvPr>
            <p:ph type="subTitle" idx="4294967295"/>
          </p:nvPr>
        </p:nvSpPr>
        <p:spPr>
          <a:xfrm>
            <a:off x="720000" y="1475700"/>
            <a:ext cx="7704000" cy="2657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1"/>
              <a:t>For models that give a more accurate prediction, they are mostly regions with a higher number of developed countries</a:t>
            </a: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Factors affecting happiness level in developed countries is different from that of developing countries</a:t>
            </a:r>
            <a:endParaRPr sz="2000" b="1"/>
          </a:p>
        </p:txBody>
      </p:sp>
      <p:pic>
        <p:nvPicPr>
          <p:cNvPr id="3" name="Audio 2">
            <a:hlinkClick r:id="" action="ppaction://media"/>
            <a:extLst>
              <a:ext uri="{FF2B5EF4-FFF2-40B4-BE49-F238E27FC236}">
                <a16:creationId xmlns:a16="http://schemas.microsoft.com/office/drawing/2014/main" id="{7212C56E-2FAB-4B5D-890C-5031302273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21"/>
    </mc:Choice>
    <mc:Fallback xmlns="">
      <p:transition spd="slow" advTm="18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p74"/>
          <p:cNvSpPr txBox="1">
            <a:spLocks noGrp="1"/>
          </p:cNvSpPr>
          <p:nvPr>
            <p:ph type="title" idx="2"/>
          </p:nvPr>
        </p:nvSpPr>
        <p:spPr>
          <a:xfrm>
            <a:off x="2493600" y="1303275"/>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47" name="Google Shape;2547;p74"/>
          <p:cNvSpPr txBox="1">
            <a:spLocks noGrp="1"/>
          </p:cNvSpPr>
          <p:nvPr>
            <p:ph type="ctrTitle"/>
          </p:nvPr>
        </p:nvSpPr>
        <p:spPr>
          <a:xfrm>
            <a:off x="2493600" y="30993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pic>
        <p:nvPicPr>
          <p:cNvPr id="3" name="Audio 2">
            <a:hlinkClick r:id="" action="ppaction://media"/>
            <a:extLst>
              <a:ext uri="{FF2B5EF4-FFF2-40B4-BE49-F238E27FC236}">
                <a16:creationId xmlns:a16="http://schemas.microsoft.com/office/drawing/2014/main" id="{3B6E31D3-98C6-4E51-9176-40899FA355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80"/>
    </mc:Choice>
    <mc:Fallback xmlns="">
      <p:transition spd="slow" advTm="2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39"/>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en" sz="2000" b="1"/>
              <a:t>In recent years, awareness for mental health has been increasing</a:t>
            </a:r>
            <a:endParaRPr sz="2000" b="1"/>
          </a:p>
          <a:p>
            <a:pPr marL="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Suicide rates are the second most common cause of death amongst youths</a:t>
            </a:r>
            <a:endParaRPr sz="2000" b="1"/>
          </a:p>
          <a:p>
            <a:pPr marL="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In view of this, we want to find out the happiness level of countries</a:t>
            </a:r>
            <a:endParaRPr sz="2000"/>
          </a:p>
        </p:txBody>
      </p:sp>
      <p:sp>
        <p:nvSpPr>
          <p:cNvPr id="2158" name="Google Shape;2158;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Motivation</a:t>
            </a:r>
            <a:endParaRPr/>
          </a:p>
        </p:txBody>
      </p:sp>
      <p:pic>
        <p:nvPicPr>
          <p:cNvPr id="5" name="Audio 4">
            <a:hlinkClick r:id="" action="ppaction://media"/>
            <a:extLst>
              <a:ext uri="{FF2B5EF4-FFF2-40B4-BE49-F238E27FC236}">
                <a16:creationId xmlns:a16="http://schemas.microsoft.com/office/drawing/2014/main" id="{5F9CA8BA-9AA4-44AE-B2A9-FF3D2A8E74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980"/>
    </mc:Choice>
    <mc:Fallback xmlns="">
      <p:transition spd="slow" advTm="18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51"/>
        <p:cNvGrpSpPr/>
        <p:nvPr/>
      </p:nvGrpSpPr>
      <p:grpSpPr>
        <a:xfrm>
          <a:off x="0" y="0"/>
          <a:ext cx="0" cy="0"/>
          <a:chOff x="0" y="0"/>
          <a:chExt cx="0" cy="0"/>
        </a:xfrm>
      </p:grpSpPr>
      <p:sp>
        <p:nvSpPr>
          <p:cNvPr id="2552" name="Google Shape;2552;p7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can we do about this?</a:t>
            </a:r>
            <a:endParaRPr/>
          </a:p>
        </p:txBody>
      </p:sp>
      <p:sp>
        <p:nvSpPr>
          <p:cNvPr id="2553" name="Google Shape;2553;p75"/>
          <p:cNvSpPr txBox="1">
            <a:spLocks noGrp="1"/>
          </p:cNvSpPr>
          <p:nvPr>
            <p:ph type="subTitle" idx="4294967295"/>
          </p:nvPr>
        </p:nvSpPr>
        <p:spPr>
          <a:xfrm>
            <a:off x="705150" y="1677800"/>
            <a:ext cx="7704000" cy="2923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1"/>
              <a:t>For the developed countries, since the factors affecting happiness index is the same, they are able to adopt the methods that the happiest countries are using</a:t>
            </a:r>
            <a:endParaRPr sz="2000" b="1"/>
          </a:p>
          <a:p>
            <a:pPr marL="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For developing countries, look into the specificities of the country (governance , culture e.t.c) and choose variables tailored to them to improve on the happiness index</a:t>
            </a:r>
            <a:endParaRPr sz="2000" b="1"/>
          </a:p>
        </p:txBody>
      </p:sp>
      <p:pic>
        <p:nvPicPr>
          <p:cNvPr id="4" name="Audio 3">
            <a:hlinkClick r:id="" action="ppaction://media"/>
            <a:extLst>
              <a:ext uri="{FF2B5EF4-FFF2-40B4-BE49-F238E27FC236}">
                <a16:creationId xmlns:a16="http://schemas.microsoft.com/office/drawing/2014/main" id="{B33CA527-7FD2-4751-A50B-08E123ECD0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321"/>
    </mc:Choice>
    <mc:Fallback xmlns="">
      <p:transition spd="slow" advTm="24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p76"/>
          <p:cNvSpPr txBox="1">
            <a:spLocks noGrp="1"/>
          </p:cNvSpPr>
          <p:nvPr>
            <p:ph type="ctrTitle"/>
          </p:nvPr>
        </p:nvSpPr>
        <p:spPr>
          <a:xfrm>
            <a:off x="823900" y="1648375"/>
            <a:ext cx="7704000" cy="13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a:t>
            </a:r>
            <a:endParaRPr/>
          </a:p>
          <a:p>
            <a:pPr marL="0" lvl="0" indent="0" algn="ctr" rtl="0">
              <a:spcBef>
                <a:spcPts val="0"/>
              </a:spcBef>
              <a:spcAft>
                <a:spcPts val="0"/>
              </a:spcAft>
              <a:buNone/>
            </a:pPr>
            <a:r>
              <a:rPr lang="en"/>
              <a:t>YOU</a:t>
            </a:r>
            <a:endParaRPr/>
          </a:p>
        </p:txBody>
      </p:sp>
      <p:sp>
        <p:nvSpPr>
          <p:cNvPr id="2559" name="Google Shape;2559;p76"/>
          <p:cNvSpPr txBox="1"/>
          <p:nvPr/>
        </p:nvSpPr>
        <p:spPr>
          <a:xfrm>
            <a:off x="2646000" y="4360909"/>
            <a:ext cx="3852000" cy="27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200">
                <a:solidFill>
                  <a:schemeClr val="dk2"/>
                </a:solidFill>
                <a:latin typeface="Open Sans"/>
                <a:ea typeface="Open Sans"/>
                <a:cs typeface="Open Sans"/>
                <a:sym typeface="Open Sans"/>
              </a:rPr>
              <a:t>Please keep this slide for attribution</a:t>
            </a:r>
            <a:endParaRPr sz="1200">
              <a:solidFill>
                <a:schemeClr val="dk2"/>
              </a:solidFill>
              <a:latin typeface="Open Sans"/>
              <a:ea typeface="Open Sans"/>
              <a:cs typeface="Open Sans"/>
              <a:sym typeface="Open Sans"/>
            </a:endParaRPr>
          </a:p>
        </p:txBody>
      </p:sp>
      <p:pic>
        <p:nvPicPr>
          <p:cNvPr id="4" name="Audio 3">
            <a:hlinkClick r:id="" action="ppaction://media"/>
            <a:extLst>
              <a:ext uri="{FF2B5EF4-FFF2-40B4-BE49-F238E27FC236}">
                <a16:creationId xmlns:a16="http://schemas.microsoft.com/office/drawing/2014/main" id="{B319AF5A-B6F3-41BF-A0B2-5429DC70FF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84"/>
    </mc:Choice>
    <mc:Fallback xmlns="">
      <p:transition spd="slow" advTm="3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40"/>
          <p:cNvSpPr txBox="1">
            <a:spLocks noGrp="1"/>
          </p:cNvSpPr>
          <p:nvPr>
            <p:ph type="subTitle" idx="1"/>
          </p:nvPr>
        </p:nvSpPr>
        <p:spPr>
          <a:xfrm>
            <a:off x="318625" y="878350"/>
            <a:ext cx="6084300" cy="41691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en" sz="2000" b="1"/>
              <a:t>Every year, the World Happiness Report surveys and ranks countries all over the world in terms of happiness level </a:t>
            </a:r>
            <a:endParaRPr sz="2000" b="1"/>
          </a:p>
          <a:p>
            <a:pPr marL="45720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Since it is hard to quantify happiness, we are interested in finding out how the index is determined</a:t>
            </a:r>
            <a:endParaRPr sz="1200"/>
          </a:p>
        </p:txBody>
      </p:sp>
      <p:sp>
        <p:nvSpPr>
          <p:cNvPr id="2164" name="Google Shape;2164;p40"/>
          <p:cNvSpPr txBox="1">
            <a:spLocks noGrp="1"/>
          </p:cNvSpPr>
          <p:nvPr>
            <p:ph type="ctrTitle"/>
          </p:nvPr>
        </p:nvSpPr>
        <p:spPr>
          <a:xfrm>
            <a:off x="2621700" y="549800"/>
            <a:ext cx="3900600" cy="5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Motivation</a:t>
            </a:r>
            <a:endParaRPr sz="4000"/>
          </a:p>
        </p:txBody>
      </p:sp>
      <p:pic>
        <p:nvPicPr>
          <p:cNvPr id="2165" name="Google Shape;2165;p40"/>
          <p:cNvPicPr preferRelativeResize="0"/>
          <p:nvPr/>
        </p:nvPicPr>
        <p:blipFill rotWithShape="1">
          <a:blip r:embed="rId5">
            <a:alphaModFix/>
          </a:blip>
          <a:srcRect r="67376"/>
          <a:stretch/>
        </p:blipFill>
        <p:spPr>
          <a:xfrm>
            <a:off x="6584975" y="1184850"/>
            <a:ext cx="2336500" cy="3556100"/>
          </a:xfrm>
          <a:prstGeom prst="rect">
            <a:avLst/>
          </a:prstGeom>
          <a:noFill/>
          <a:ln>
            <a:noFill/>
          </a:ln>
        </p:spPr>
      </p:pic>
      <p:pic>
        <p:nvPicPr>
          <p:cNvPr id="4" name="Audio 3">
            <a:hlinkClick r:id="" action="ppaction://media"/>
            <a:extLst>
              <a:ext uri="{FF2B5EF4-FFF2-40B4-BE49-F238E27FC236}">
                <a16:creationId xmlns:a16="http://schemas.microsoft.com/office/drawing/2014/main" id="{BB69B8B2-FC8B-4499-A95C-ACC818F110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017"/>
    </mc:Choice>
    <mc:Fallback xmlns="">
      <p:transition spd="slow" advTm="25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flipH="1">
            <a:off x="1069350" y="2035400"/>
            <a:ext cx="7005300" cy="20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Whether the variables determining the happiness index (ladder score) of the highest ranked region, can be used to determine the happiness index of other regions.</a:t>
            </a:r>
            <a:endParaRPr sz="2400" b="1"/>
          </a:p>
          <a:p>
            <a:pPr marL="0" lvl="0" indent="0" algn="l" rtl="0">
              <a:spcBef>
                <a:spcPts val="0"/>
              </a:spcBef>
              <a:spcAft>
                <a:spcPts val="0"/>
              </a:spcAft>
              <a:buNone/>
            </a:pPr>
            <a:endParaRPr sz="2400" b="1"/>
          </a:p>
        </p:txBody>
      </p:sp>
      <p:sp>
        <p:nvSpPr>
          <p:cNvPr id="2171" name="Google Shape;2171;p41"/>
          <p:cNvSpPr txBox="1">
            <a:spLocks noGrp="1"/>
          </p:cNvSpPr>
          <p:nvPr>
            <p:ph type="ctrTitle"/>
          </p:nvPr>
        </p:nvSpPr>
        <p:spPr>
          <a:xfrm flipH="1">
            <a:off x="2007450" y="881375"/>
            <a:ext cx="5129100"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Problem Statement</a:t>
            </a:r>
            <a:endParaRPr sz="4000"/>
          </a:p>
        </p:txBody>
      </p:sp>
      <p:pic>
        <p:nvPicPr>
          <p:cNvPr id="4" name="Audio 3">
            <a:hlinkClick r:id="" action="ppaction://media"/>
            <a:extLst>
              <a:ext uri="{FF2B5EF4-FFF2-40B4-BE49-F238E27FC236}">
                <a16:creationId xmlns:a16="http://schemas.microsoft.com/office/drawing/2014/main" id="{FF915C59-5C28-4AE6-9560-835D3A7EAB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900"/>
    </mc:Choice>
    <mc:Fallback xmlns="">
      <p:transition spd="slow" advTm="1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42"/>
          <p:cNvSpPr txBox="1">
            <a:spLocks noGrp="1"/>
          </p:cNvSpPr>
          <p:nvPr>
            <p:ph type="title" idx="2"/>
          </p:nvPr>
        </p:nvSpPr>
        <p:spPr>
          <a:xfrm>
            <a:off x="2493600" y="1303275"/>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77" name="Google Shape;2177;p42"/>
          <p:cNvSpPr txBox="1">
            <a:spLocks noGrp="1"/>
          </p:cNvSpPr>
          <p:nvPr>
            <p:ph type="ctrTitle"/>
          </p:nvPr>
        </p:nvSpPr>
        <p:spPr>
          <a:xfrm>
            <a:off x="2493600" y="30993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pic>
        <p:nvPicPr>
          <p:cNvPr id="4" name="Audio 3">
            <a:hlinkClick r:id="" action="ppaction://media"/>
            <a:extLst>
              <a:ext uri="{FF2B5EF4-FFF2-40B4-BE49-F238E27FC236}">
                <a16:creationId xmlns:a16="http://schemas.microsoft.com/office/drawing/2014/main" id="{134BB696-4767-4D1E-AC0F-66953BE78D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pic>
        <p:nvPicPr>
          <p:cNvPr id="2182" name="Google Shape;2182;p43"/>
          <p:cNvPicPr preferRelativeResize="0"/>
          <p:nvPr/>
        </p:nvPicPr>
        <p:blipFill>
          <a:blip r:embed="rId5">
            <a:alphaModFix amt="82000"/>
          </a:blip>
          <a:stretch>
            <a:fillRect/>
          </a:stretch>
        </p:blipFill>
        <p:spPr>
          <a:xfrm>
            <a:off x="7071841" y="2196862"/>
            <a:ext cx="1117248" cy="939777"/>
          </a:xfrm>
          <a:prstGeom prst="rect">
            <a:avLst/>
          </a:prstGeom>
          <a:noFill/>
          <a:ln>
            <a:noFill/>
          </a:ln>
        </p:spPr>
      </p:pic>
      <p:pic>
        <p:nvPicPr>
          <p:cNvPr id="2183" name="Google Shape;2183;p43"/>
          <p:cNvPicPr preferRelativeResize="0"/>
          <p:nvPr/>
        </p:nvPicPr>
        <p:blipFill>
          <a:blip r:embed="rId6">
            <a:alphaModFix amt="50000"/>
          </a:blip>
          <a:stretch>
            <a:fillRect/>
          </a:stretch>
        </p:blipFill>
        <p:spPr>
          <a:xfrm>
            <a:off x="1110631" y="2196862"/>
            <a:ext cx="1117234" cy="939777"/>
          </a:xfrm>
          <a:prstGeom prst="rect">
            <a:avLst/>
          </a:prstGeom>
          <a:noFill/>
          <a:ln>
            <a:noFill/>
          </a:ln>
        </p:spPr>
      </p:pic>
      <p:pic>
        <p:nvPicPr>
          <p:cNvPr id="2184" name="Google Shape;2184;p43"/>
          <p:cNvPicPr preferRelativeResize="0"/>
          <p:nvPr/>
        </p:nvPicPr>
        <p:blipFill>
          <a:blip r:embed="rId7">
            <a:alphaModFix amt="72000"/>
          </a:blip>
          <a:stretch>
            <a:fillRect/>
          </a:stretch>
        </p:blipFill>
        <p:spPr>
          <a:xfrm>
            <a:off x="3098225" y="1737207"/>
            <a:ext cx="1117248" cy="939777"/>
          </a:xfrm>
          <a:prstGeom prst="rect">
            <a:avLst/>
          </a:prstGeom>
          <a:noFill/>
          <a:ln>
            <a:noFill/>
          </a:ln>
        </p:spPr>
      </p:pic>
      <p:pic>
        <p:nvPicPr>
          <p:cNvPr id="2185" name="Google Shape;2185;p43"/>
          <p:cNvPicPr preferRelativeResize="0"/>
          <p:nvPr/>
        </p:nvPicPr>
        <p:blipFill>
          <a:blip r:embed="rId8">
            <a:alphaModFix amt="71000"/>
          </a:blip>
          <a:stretch>
            <a:fillRect/>
          </a:stretch>
        </p:blipFill>
        <p:spPr>
          <a:xfrm>
            <a:off x="5084903" y="1738993"/>
            <a:ext cx="1117248" cy="939777"/>
          </a:xfrm>
          <a:prstGeom prst="rect">
            <a:avLst/>
          </a:prstGeom>
          <a:noFill/>
          <a:ln>
            <a:noFill/>
          </a:ln>
        </p:spPr>
      </p:pic>
      <p:sp>
        <p:nvSpPr>
          <p:cNvPr id="2186" name="Google Shape;2186;p43"/>
          <p:cNvSpPr/>
          <p:nvPr/>
        </p:nvSpPr>
        <p:spPr>
          <a:xfrm rot="-1089028">
            <a:off x="2044909" y="2294150"/>
            <a:ext cx="1111701" cy="28131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187" name="Google Shape;2187;p43"/>
          <p:cNvSpPr/>
          <p:nvPr/>
        </p:nvSpPr>
        <p:spPr>
          <a:xfrm rot="-512747">
            <a:off x="4094737" y="2110399"/>
            <a:ext cx="1218903" cy="286876"/>
          </a:xfrm>
          <a:custGeom>
            <a:avLst/>
            <a:gdLst/>
            <a:ahLst/>
            <a:cxnLst/>
            <a:rect l="l" t="t" r="r" b="b"/>
            <a:pathLst>
              <a:path w="48756" h="11475" extrusionOk="0">
                <a:moveTo>
                  <a:pt x="0" y="1027"/>
                </a:moveTo>
                <a:cubicBezTo>
                  <a:pt x="3974" y="982"/>
                  <a:pt x="15716" y="-982"/>
                  <a:pt x="23842" y="759"/>
                </a:cubicBezTo>
                <a:cubicBezTo>
                  <a:pt x="31968" y="2500"/>
                  <a:pt x="44604" y="9689"/>
                  <a:pt x="48756" y="11475"/>
                </a:cubicBezTo>
              </a:path>
            </a:pathLst>
          </a:custGeom>
          <a:noFill/>
          <a:ln w="28575" cap="flat" cmpd="sng">
            <a:solidFill>
              <a:schemeClr val="dk2"/>
            </a:solidFill>
            <a:prstDash val="solid"/>
            <a:round/>
            <a:headEnd type="none" w="med" len="med"/>
            <a:tailEnd type="stealth" w="med" len="med"/>
          </a:ln>
        </p:spPr>
      </p:sp>
      <p:sp>
        <p:nvSpPr>
          <p:cNvPr id="2188" name="Google Shape;2188;p43"/>
          <p:cNvSpPr/>
          <p:nvPr/>
        </p:nvSpPr>
        <p:spPr>
          <a:xfrm rot="-9518473" flipH="1">
            <a:off x="6219574" y="2413922"/>
            <a:ext cx="1111729" cy="281320"/>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189" name="Google Shape;2189;p43"/>
          <p:cNvSpPr txBox="1"/>
          <p:nvPr/>
        </p:nvSpPr>
        <p:spPr>
          <a:xfrm>
            <a:off x="2488648" y="2997824"/>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Renaming columns to combine data</a:t>
            </a:r>
            <a:endParaRPr sz="1600">
              <a:solidFill>
                <a:schemeClr val="dk2"/>
              </a:solidFill>
              <a:latin typeface="Overpass Black"/>
              <a:ea typeface="Overpass Black"/>
              <a:cs typeface="Overpass Black"/>
              <a:sym typeface="Overpass Black"/>
            </a:endParaRPr>
          </a:p>
        </p:txBody>
      </p:sp>
      <p:sp>
        <p:nvSpPr>
          <p:cNvPr id="2190" name="Google Shape;2190;p43"/>
          <p:cNvSpPr txBox="1"/>
          <p:nvPr/>
        </p:nvSpPr>
        <p:spPr>
          <a:xfrm>
            <a:off x="4735449" y="2877086"/>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Checking of NULL values</a:t>
            </a:r>
            <a:endParaRPr sz="1600">
              <a:solidFill>
                <a:schemeClr val="dk2"/>
              </a:solidFill>
              <a:latin typeface="Overpass Black"/>
              <a:ea typeface="Overpass Black"/>
              <a:cs typeface="Overpass Black"/>
              <a:sym typeface="Overpass Black"/>
            </a:endParaRPr>
          </a:p>
        </p:txBody>
      </p:sp>
      <p:sp>
        <p:nvSpPr>
          <p:cNvPr id="2191" name="Google Shape;2191;p43"/>
          <p:cNvSpPr txBox="1"/>
          <p:nvPr/>
        </p:nvSpPr>
        <p:spPr>
          <a:xfrm>
            <a:off x="371852" y="3324497"/>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Dropping of unnecessary columns</a:t>
            </a:r>
            <a:endParaRPr sz="1600">
              <a:solidFill>
                <a:schemeClr val="dk2"/>
              </a:solidFill>
              <a:latin typeface="Overpass Black"/>
              <a:ea typeface="Overpass Black"/>
              <a:cs typeface="Overpass Black"/>
              <a:sym typeface="Overpass Black"/>
            </a:endParaRPr>
          </a:p>
        </p:txBody>
      </p:sp>
      <p:sp>
        <p:nvSpPr>
          <p:cNvPr id="2192" name="Google Shape;2192;p43"/>
          <p:cNvSpPr txBox="1"/>
          <p:nvPr/>
        </p:nvSpPr>
        <p:spPr>
          <a:xfrm>
            <a:off x="6462265" y="3221497"/>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Skewness of Data</a:t>
            </a:r>
            <a:endParaRPr sz="1600">
              <a:solidFill>
                <a:schemeClr val="dk2"/>
              </a:solidFill>
              <a:latin typeface="Overpass Black"/>
              <a:ea typeface="Overpass Black"/>
              <a:cs typeface="Overpass Black"/>
              <a:sym typeface="Overpass Black"/>
            </a:endParaRPr>
          </a:p>
        </p:txBody>
      </p:sp>
      <p:sp>
        <p:nvSpPr>
          <p:cNvPr id="2193" name="Google Shape;2193;p43"/>
          <p:cNvSpPr txBox="1">
            <a:spLocks noGrp="1"/>
          </p:cNvSpPr>
          <p:nvPr>
            <p:ph type="ctrTitle"/>
          </p:nvPr>
        </p:nvSpPr>
        <p:spPr>
          <a:xfrm>
            <a:off x="736646" y="4492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a:t>
            </a:r>
            <a:endParaRPr>
              <a:solidFill>
                <a:schemeClr val="dk2"/>
              </a:solidFill>
            </a:endParaRPr>
          </a:p>
        </p:txBody>
      </p:sp>
      <p:sp>
        <p:nvSpPr>
          <p:cNvPr id="2194" name="Google Shape;2194;p43"/>
          <p:cNvSpPr txBox="1"/>
          <p:nvPr/>
        </p:nvSpPr>
        <p:spPr>
          <a:xfrm>
            <a:off x="1488250" y="2335850"/>
            <a:ext cx="4713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a:latin typeface="Overpass ExtraBold"/>
                <a:ea typeface="Overpass ExtraBold"/>
                <a:cs typeface="Overpass ExtraBold"/>
                <a:sym typeface="Overpass ExtraBold"/>
              </a:rPr>
              <a:t>1</a:t>
            </a:r>
            <a:endParaRPr sz="3100">
              <a:latin typeface="Overpass ExtraBold"/>
              <a:ea typeface="Overpass ExtraBold"/>
              <a:cs typeface="Overpass ExtraBold"/>
              <a:sym typeface="Overpass ExtraBold"/>
            </a:endParaRPr>
          </a:p>
        </p:txBody>
      </p:sp>
      <p:sp>
        <p:nvSpPr>
          <p:cNvPr id="2195" name="Google Shape;2195;p43"/>
          <p:cNvSpPr txBox="1"/>
          <p:nvPr/>
        </p:nvSpPr>
        <p:spPr>
          <a:xfrm>
            <a:off x="3354450" y="2051575"/>
            <a:ext cx="5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196" name="Google Shape;2196;p43"/>
          <p:cNvSpPr txBox="1"/>
          <p:nvPr/>
        </p:nvSpPr>
        <p:spPr>
          <a:xfrm>
            <a:off x="3420738" y="1905325"/>
            <a:ext cx="471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latin typeface="Open Sans"/>
                <a:ea typeface="Open Sans"/>
                <a:cs typeface="Open Sans"/>
                <a:sym typeface="Open Sans"/>
              </a:rPr>
              <a:t>2</a:t>
            </a:r>
            <a:endParaRPr sz="3300" b="1">
              <a:latin typeface="Open Sans"/>
              <a:ea typeface="Open Sans"/>
              <a:cs typeface="Open Sans"/>
              <a:sym typeface="Open Sans"/>
            </a:endParaRPr>
          </a:p>
        </p:txBody>
      </p:sp>
      <p:sp>
        <p:nvSpPr>
          <p:cNvPr id="2197" name="Google Shape;2197;p43"/>
          <p:cNvSpPr txBox="1"/>
          <p:nvPr/>
        </p:nvSpPr>
        <p:spPr>
          <a:xfrm>
            <a:off x="5464750" y="1922938"/>
            <a:ext cx="5196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b="1">
                <a:latin typeface="Open Sans"/>
                <a:ea typeface="Open Sans"/>
                <a:cs typeface="Open Sans"/>
                <a:sym typeface="Open Sans"/>
              </a:rPr>
              <a:t>3</a:t>
            </a:r>
            <a:endParaRPr sz="3500" b="1">
              <a:latin typeface="Open Sans"/>
              <a:ea typeface="Open Sans"/>
              <a:cs typeface="Open Sans"/>
              <a:sym typeface="Open Sans"/>
            </a:endParaRPr>
          </a:p>
        </p:txBody>
      </p:sp>
      <p:sp>
        <p:nvSpPr>
          <p:cNvPr id="2198" name="Google Shape;2198;p43"/>
          <p:cNvSpPr txBox="1"/>
          <p:nvPr/>
        </p:nvSpPr>
        <p:spPr>
          <a:xfrm>
            <a:off x="7395000" y="2405913"/>
            <a:ext cx="5196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b="1">
                <a:latin typeface="Open Sans"/>
                <a:ea typeface="Open Sans"/>
                <a:cs typeface="Open Sans"/>
                <a:sym typeface="Open Sans"/>
              </a:rPr>
              <a:t>4</a:t>
            </a:r>
            <a:endParaRPr sz="3500" b="1">
              <a:latin typeface="Open Sans"/>
              <a:ea typeface="Open Sans"/>
              <a:cs typeface="Open Sans"/>
              <a:sym typeface="Open Sans"/>
            </a:endParaRPr>
          </a:p>
        </p:txBody>
      </p:sp>
      <p:pic>
        <p:nvPicPr>
          <p:cNvPr id="4" name="Audio 3">
            <a:hlinkClick r:id="" action="ppaction://media"/>
            <a:extLst>
              <a:ext uri="{FF2B5EF4-FFF2-40B4-BE49-F238E27FC236}">
                <a16:creationId xmlns:a16="http://schemas.microsoft.com/office/drawing/2014/main" id="{0C96F117-0640-4BF6-B3CE-08FFF1BAB04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443"/>
    </mc:Choice>
    <mc:Fallback xmlns="">
      <p:transition spd="slow" advTm="35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44"/>
          <p:cNvSpPr txBox="1">
            <a:spLocks noGrp="1"/>
          </p:cNvSpPr>
          <p:nvPr>
            <p:ph type="ctrTitle" idx="4294967295"/>
          </p:nvPr>
        </p:nvSpPr>
        <p:spPr>
          <a:xfrm>
            <a:off x="735750" y="248525"/>
            <a:ext cx="7672500" cy="84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Data Visualisations of all factors</a:t>
            </a:r>
            <a:endParaRPr sz="3500">
              <a:solidFill>
                <a:schemeClr val="dk2"/>
              </a:solidFill>
            </a:endParaRPr>
          </a:p>
        </p:txBody>
      </p:sp>
      <p:pic>
        <p:nvPicPr>
          <p:cNvPr id="2204" name="Google Shape;2204;p44"/>
          <p:cNvPicPr preferRelativeResize="0"/>
          <p:nvPr/>
        </p:nvPicPr>
        <p:blipFill rotWithShape="1">
          <a:blip r:embed="rId5">
            <a:alphaModFix/>
          </a:blip>
          <a:srcRect b="5873"/>
          <a:stretch/>
        </p:blipFill>
        <p:spPr>
          <a:xfrm>
            <a:off x="221700" y="1304075"/>
            <a:ext cx="8769900" cy="1571234"/>
          </a:xfrm>
          <a:prstGeom prst="rect">
            <a:avLst/>
          </a:prstGeom>
          <a:noFill/>
          <a:ln>
            <a:noFill/>
          </a:ln>
        </p:spPr>
      </p:pic>
      <p:pic>
        <p:nvPicPr>
          <p:cNvPr id="2205" name="Google Shape;2205;p44"/>
          <p:cNvPicPr preferRelativeResize="0"/>
          <p:nvPr/>
        </p:nvPicPr>
        <p:blipFill rotWithShape="1">
          <a:blip r:embed="rId6">
            <a:alphaModFix/>
          </a:blip>
          <a:srcRect l="1188" t="5885" r="1431" b="6271"/>
          <a:stretch/>
        </p:blipFill>
        <p:spPr>
          <a:xfrm>
            <a:off x="221700" y="3352800"/>
            <a:ext cx="8769900" cy="1514925"/>
          </a:xfrm>
          <a:prstGeom prst="rect">
            <a:avLst/>
          </a:prstGeom>
          <a:noFill/>
          <a:ln>
            <a:noFill/>
          </a:ln>
        </p:spPr>
      </p:pic>
      <p:sp>
        <p:nvSpPr>
          <p:cNvPr id="2206" name="Google Shape;2206;p44"/>
          <p:cNvSpPr txBox="1"/>
          <p:nvPr/>
        </p:nvSpPr>
        <p:spPr>
          <a:xfrm>
            <a:off x="354725" y="975400"/>
            <a:ext cx="175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Ladder Score</a:t>
            </a:r>
            <a:endParaRPr b="1">
              <a:solidFill>
                <a:schemeClr val="dk2"/>
              </a:solidFill>
              <a:latin typeface="Open Sans"/>
              <a:ea typeface="Open Sans"/>
              <a:cs typeface="Open Sans"/>
              <a:sym typeface="Open Sans"/>
            </a:endParaRPr>
          </a:p>
        </p:txBody>
      </p:sp>
      <p:sp>
        <p:nvSpPr>
          <p:cNvPr id="2207" name="Google Shape;2207;p44"/>
          <p:cNvSpPr txBox="1"/>
          <p:nvPr/>
        </p:nvSpPr>
        <p:spPr>
          <a:xfrm>
            <a:off x="413850" y="2945775"/>
            <a:ext cx="224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Logged GDP per Capita</a:t>
            </a:r>
            <a:endParaRPr b="1">
              <a:solidFill>
                <a:schemeClr val="dk2"/>
              </a:solidFill>
              <a:latin typeface="Open Sans"/>
              <a:ea typeface="Open Sans"/>
              <a:cs typeface="Open Sans"/>
              <a:sym typeface="Open Sans"/>
            </a:endParaRPr>
          </a:p>
        </p:txBody>
      </p:sp>
      <p:pic>
        <p:nvPicPr>
          <p:cNvPr id="4" name="Audio 3">
            <a:hlinkClick r:id="" action="ppaction://media"/>
            <a:extLst>
              <a:ext uri="{FF2B5EF4-FFF2-40B4-BE49-F238E27FC236}">
                <a16:creationId xmlns:a16="http://schemas.microsoft.com/office/drawing/2014/main" id="{0559B195-9BB3-4834-B1DB-897FC08661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022"/>
    </mc:Choice>
    <mc:Fallback xmlns="">
      <p:transition spd="slow" advTm="22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1175</Words>
  <Application>Microsoft Office PowerPoint</Application>
  <PresentationFormat>On-screen Show (16:9)</PresentationFormat>
  <Paragraphs>270</Paragraphs>
  <Slides>41</Slides>
  <Notes>41</Notes>
  <HiddenSlides>0</HiddenSlides>
  <MMClips>41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Roboto Medium</vt:lpstr>
      <vt:lpstr>Overpass</vt:lpstr>
      <vt:lpstr>Overpass ExtraBold</vt:lpstr>
      <vt:lpstr>Fira Sans Extra Condensed Medium</vt:lpstr>
      <vt:lpstr>Overpass Black</vt:lpstr>
      <vt:lpstr>Josefin Sans</vt:lpstr>
      <vt:lpstr>Open Sans ExtraBold</vt:lpstr>
      <vt:lpstr>Open Sans</vt:lpstr>
      <vt:lpstr>Open Sans SemiBold</vt:lpstr>
      <vt:lpstr>Arial</vt:lpstr>
      <vt:lpstr>Roboto</vt:lpstr>
      <vt:lpstr>Open Sans Medium</vt:lpstr>
      <vt:lpstr>Aqua Marketing Plan by Slidego</vt:lpstr>
      <vt:lpstr>SC1015 Mini Project</vt:lpstr>
      <vt:lpstr>Table of Contents</vt:lpstr>
      <vt:lpstr>01</vt:lpstr>
      <vt:lpstr>Motivation</vt:lpstr>
      <vt:lpstr>Motivation</vt:lpstr>
      <vt:lpstr>Problem Statement</vt:lpstr>
      <vt:lpstr>02</vt:lpstr>
      <vt:lpstr>Data Cleaning</vt:lpstr>
      <vt:lpstr>Data Visualisations of all factors</vt:lpstr>
      <vt:lpstr>Data Visualisations of all factors</vt:lpstr>
      <vt:lpstr>Data Visualisations of all factors</vt:lpstr>
      <vt:lpstr>Data Visualisations of all factors</vt:lpstr>
      <vt:lpstr>We combined 5 years of data into one DataFrame</vt:lpstr>
      <vt:lpstr>Checking of NaN Values</vt:lpstr>
      <vt:lpstr>Correcting Skewness of Data</vt:lpstr>
      <vt:lpstr>To choose the region with the highest mean ladder score</vt:lpstr>
      <vt:lpstr>Factors that we have chosen</vt:lpstr>
      <vt:lpstr>Problem Statement (Updated)</vt:lpstr>
      <vt:lpstr>03</vt:lpstr>
      <vt:lpstr>Linear regression tools</vt:lpstr>
      <vt:lpstr>In-depth explanation of the 3 models</vt:lpstr>
      <vt:lpstr>Solution Pathway</vt:lpstr>
      <vt:lpstr>Logged GDP per capita</vt:lpstr>
      <vt:lpstr>Determining the best model</vt:lpstr>
      <vt:lpstr>PowerPoint Presentation</vt:lpstr>
      <vt:lpstr>PowerPoint Presentation</vt:lpstr>
      <vt:lpstr>Perceptions of Corruption</vt:lpstr>
      <vt:lpstr>Determining the best model</vt:lpstr>
      <vt:lpstr>PowerPoint Presentation</vt:lpstr>
      <vt:lpstr>PowerPoint Presentation</vt:lpstr>
      <vt:lpstr>Freedom to make life choices</vt:lpstr>
      <vt:lpstr>Determining the best model</vt:lpstr>
      <vt:lpstr>PowerPoint Presentation</vt:lpstr>
      <vt:lpstr>PowerPoint Presentation</vt:lpstr>
      <vt:lpstr>What we learned</vt:lpstr>
      <vt:lpstr>04</vt:lpstr>
      <vt:lpstr>Accurate Predictions</vt:lpstr>
      <vt:lpstr>Trend in our predictions</vt:lpstr>
      <vt:lpstr>05</vt:lpstr>
      <vt:lpstr>What can we do about this?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Mini Project</dc:title>
  <dc:creator>Aruna V</dc:creator>
  <cp:lastModifiedBy>#ANUSREE SREEKUMAR#</cp:lastModifiedBy>
  <cp:revision>2</cp:revision>
  <dcterms:modified xsi:type="dcterms:W3CDTF">2022-04-23T12:28:18Z</dcterms:modified>
</cp:coreProperties>
</file>